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15"/>
  </p:notesMasterIdLst>
  <p:sldIdLst>
    <p:sldId id="256" r:id="rId3"/>
    <p:sldId id="257" r:id="rId4"/>
    <p:sldId id="267" r:id="rId5"/>
    <p:sldId id="258" r:id="rId6"/>
    <p:sldId id="259"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Bebas Neue"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7"/>
    <p:restoredTop sz="90841" autoAdjust="0"/>
  </p:normalViewPr>
  <p:slideViewPr>
    <p:cSldViewPr snapToGrid="0">
      <p:cViewPr varScale="1">
        <p:scale>
          <a:sx n="89" d="100"/>
          <a:sy n="89" d="100"/>
        </p:scale>
        <p:origin x="78" y="8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c84a0c5cf_0_0:notes"/>
          <p:cNvSpPr txBox="1">
            <a:spLocks noGrp="1"/>
          </p:cNvSpPr>
          <p:nvPr>
            <p:ph type="body" idx="1"/>
          </p:nvPr>
        </p:nvSpPr>
        <p:spPr>
          <a:xfrm>
            <a:off x="685802" y="4343406"/>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I’m Jaclyn Coate.  Josh Eysenbach and I are here to present a quick overview of our initial COVID analysis for the US and California.</a:t>
            </a:r>
            <a:endParaRPr dirty="0">
              <a:solidFill>
                <a:schemeClr val="dk1"/>
              </a:solidFill>
            </a:endParaRPr>
          </a:p>
          <a:p>
            <a:pPr marL="0" lvl="0" indent="0" algn="l" rtl="0">
              <a:spcBef>
                <a:spcPts val="0"/>
              </a:spcBef>
              <a:spcAft>
                <a:spcPts val="0"/>
              </a:spcAft>
              <a:buNone/>
            </a:pPr>
            <a:endParaRPr dirty="0"/>
          </a:p>
        </p:txBody>
      </p:sp>
      <p:sp>
        <p:nvSpPr>
          <p:cNvPr id="79" name="Google Shape;79;g8c84a0c5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67e3d6b0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867e3d6b0f_1_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rPr>
              <a:t>Josh Notes: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Here you can see how each forecast of the two different models could be more useful depending on whether we are interested in long or short term expectations.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As with the US data, we are interested in how these models can be improved with multivariate analysis. </a:t>
            </a:r>
            <a:endParaRPr>
              <a:solidFill>
                <a:schemeClr val="dk1"/>
              </a:solidFill>
            </a:endParaRPr>
          </a:p>
          <a:p>
            <a:pPr marL="0" lvl="0" indent="0" algn="l" rtl="0">
              <a:spcBef>
                <a:spcPts val="0"/>
              </a:spcBef>
              <a:spcAft>
                <a:spcPts val="0"/>
              </a:spcAft>
              <a:buNone/>
            </a:pPr>
            <a:endParaRPr/>
          </a:p>
        </p:txBody>
      </p:sp>
      <p:sp>
        <p:nvSpPr>
          <p:cNvPr id="165" name="Google Shape;165;g867e3d6b0f_1_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c84a0c5c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8c84a0c5cf_0_250: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u="sng" dirty="0">
                <a:solidFill>
                  <a:schemeClr val="dk1"/>
                </a:solidFill>
              </a:rPr>
              <a:t>Josh</a:t>
            </a:r>
            <a:endParaRPr u="sng"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Our plan from here is to include government </a:t>
            </a:r>
            <a:r>
              <a:rPr lang="en" dirty="0"/>
              <a:t>restrictions in multivariate models to see if they have significant effects. We think identifying variables that predict hospitalizations through other modeling techniques will be more useful than modeling against time alone, and will</a:t>
            </a:r>
            <a:r>
              <a:rPr lang="en" strike="sngStrike" dirty="0"/>
              <a:t> </a:t>
            </a:r>
            <a:r>
              <a:rPr lang="en" dirty="0"/>
              <a:t>help us produce more informative forecasts.</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75" name="Google Shape;175;g8c84a0c5cf_0_250: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c84a0c5cf_0_10:notes"/>
          <p:cNvSpPr txBox="1">
            <a:spLocks noGrp="1"/>
          </p:cNvSpPr>
          <p:nvPr>
            <p:ph type="body" idx="1"/>
          </p:nvPr>
        </p:nvSpPr>
        <p:spPr>
          <a:xfrm>
            <a:off x="685802" y="434340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dk1"/>
                </a:solidFill>
              </a:rPr>
              <a:t>Jaclyn</a:t>
            </a:r>
            <a:endParaRPr u="sng" dirty="0">
              <a:solidFill>
                <a:schemeClr val="dk1"/>
              </a:solidFill>
            </a:endParaRPr>
          </a:p>
          <a:p>
            <a:pPr marL="0" lvl="0" indent="0" algn="l" rtl="0">
              <a:spcBef>
                <a:spcPts val="0"/>
              </a:spcBef>
              <a:spcAft>
                <a:spcPts val="0"/>
              </a:spcAft>
              <a:buNone/>
            </a:pPr>
            <a:r>
              <a:rPr lang="en" dirty="0">
                <a:solidFill>
                  <a:schemeClr val="dk1"/>
                </a:solidFill>
              </a:rPr>
              <a:t>Thank you for taking the time to review our EDA with us today.</a:t>
            </a:r>
            <a:endParaRPr dirty="0"/>
          </a:p>
        </p:txBody>
      </p:sp>
      <p:sp>
        <p:nvSpPr>
          <p:cNvPr id="180" name="Google Shape;180;g8c84a0c5c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c84a0c5c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8c84a0c5cf_0_17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We have spent the last week reviewing data sets to build useful models for prediction of COVID </a:t>
            </a:r>
            <a:r>
              <a:rPr lang="en-US" dirty="0">
                <a:solidFill>
                  <a:schemeClr val="dk1"/>
                </a:solidFill>
              </a:rPr>
              <a:t>severity</a:t>
            </a:r>
            <a:r>
              <a:rPr lang="en" dirty="0">
                <a:solidFill>
                  <a:schemeClr val="dk1"/>
                </a:solidFill>
              </a:rPr>
              <a:t>. Our data set used is The COVID Tracking Project, it is built from official state and federal data collections, as well as used by many trusted groups such as the CDC and Johns Hopkins. We believe this is the best </a:t>
            </a:r>
            <a:r>
              <a:rPr lang="en-US" dirty="0">
                <a:solidFill>
                  <a:schemeClr val="dk1"/>
                </a:solidFill>
              </a:rPr>
              <a:t>data </a:t>
            </a:r>
            <a:r>
              <a:rPr lang="en" dirty="0">
                <a:solidFill>
                  <a:schemeClr val="dk1"/>
                </a:solidFill>
              </a:rPr>
              <a:t>source at this time.</a:t>
            </a:r>
            <a:endParaRPr dirty="0">
              <a:solidFill>
                <a:schemeClr val="dk1"/>
              </a:solidFill>
            </a:endParaRPr>
          </a:p>
          <a:p>
            <a:pPr marL="0" lvl="0" indent="0" algn="l" rtl="0">
              <a:spcBef>
                <a:spcPts val="0"/>
              </a:spcBef>
              <a:spcAft>
                <a:spcPts val="0"/>
              </a:spcAft>
              <a:buClr>
                <a:schemeClr val="dk1"/>
              </a:buClr>
              <a:buFont typeface="Arial"/>
              <a:buNone/>
            </a:pPr>
            <a:r>
              <a:rPr lang="en" dirty="0">
                <a:solidFill>
                  <a:schemeClr val="dk1"/>
                </a:solidFill>
              </a:rPr>
              <a:t>Josh </a:t>
            </a:r>
            <a:r>
              <a:rPr lang="en" b="1" dirty="0">
                <a:solidFill>
                  <a:schemeClr val="dk1"/>
                </a:solidFill>
              </a:rPr>
              <a:t>30 sec</a:t>
            </a:r>
            <a:endParaRPr b="1"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Positive percent is a stat appearing more recently that normalizes the growing number of COVID cases by dividing them by the total number of tests, but we wanted to choose a variabl</a:t>
            </a:r>
            <a:r>
              <a:rPr lang="en" dirty="0"/>
              <a:t>e that best represents what we should use to make decisions. Studies have shown anywhere from 40-80% of people are asymptomatic. We think the count of Hospitalized COVID patients is a better representation of the current impact on the community if we assume the amount of testing is independent of people showing symptoms.  After all, the original driving force to “flatten the curve” was out of concern that our hospitals would be overrun, so it makes sense to use this to model the problem.</a:t>
            </a:r>
            <a:endParaRPr dirty="0"/>
          </a:p>
        </p:txBody>
      </p:sp>
      <p:sp>
        <p:nvSpPr>
          <p:cNvPr id="89" name="Google Shape;89;g8c84a0c5cf_0_17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c84a0c5c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8c84a0c5cf_0_17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Positive percent is a stat appearing more recently that normalizes the growing number of COVID cases by dividing them by the total number of tests, but we wanted to choose a variabl</a:t>
            </a:r>
            <a:r>
              <a:rPr lang="en" dirty="0"/>
              <a:t>e that best represents what we should use to make decisions. Studies have shown anywhere from 40-80% of people are asymptomatic. We think the count of Hospitalized COVID patients is a better representation of the current impact on the community if we assume the amount of testing is independent of people showing symptoms.  After all, the original driving force to “flatten the curve” was out of concern that our hospitals would be overrun, so it makes sense to use this to model the problem.</a:t>
            </a:r>
            <a:endParaRPr dirty="0"/>
          </a:p>
        </p:txBody>
      </p:sp>
      <p:sp>
        <p:nvSpPr>
          <p:cNvPr id="89" name="Google Shape;89;g8c84a0c5cf_0_17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67e3d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867e3d6b0f_0_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We’ll examine the US data first: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are working under the assumption COVID is a novel virus and cases, as well as hospitalizations, will return to zero. This assumption means we are working with non-stationary data.</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reviewing the initial data, we see heavy wandering patterns and small pseudo-cyclic behavior in our realization.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ACF shows slowly dampening behavior consistent with a d=1 ARIMA model.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 also </a:t>
            </a:r>
            <a:r>
              <a:rPr lang="en-US" dirty="0">
                <a:solidFill>
                  <a:schemeClr val="dk1"/>
                </a:solidFill>
              </a:rPr>
              <a:t>shows</a:t>
            </a:r>
            <a:r>
              <a:rPr lang="en" dirty="0">
                <a:solidFill>
                  <a:schemeClr val="dk1"/>
                </a:solidFill>
              </a:rPr>
              <a:t> highly </a:t>
            </a:r>
            <a:r>
              <a:rPr lang="en-US" dirty="0">
                <a:solidFill>
                  <a:schemeClr val="dk1"/>
                </a:solidFill>
              </a:rPr>
              <a:t>correlated </a:t>
            </a:r>
            <a:r>
              <a:rPr lang="en" dirty="0">
                <a:solidFill>
                  <a:schemeClr val="dk1"/>
                </a:solidFill>
              </a:rPr>
              <a:t>data, we know it can’t maintain that correlation due to the nature of a novel virus. </a:t>
            </a:r>
            <a:endParaRPr lang="en-US"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The spectral density has a peak at f=0. </a:t>
            </a:r>
          </a:p>
          <a:p>
            <a:pPr marL="457200" lvl="0" indent="-298450" algn="l" rtl="0">
              <a:spcBef>
                <a:spcPts val="0"/>
              </a:spcBef>
              <a:spcAft>
                <a:spcPts val="0"/>
              </a:spcAft>
              <a:buClr>
                <a:schemeClr val="dk1"/>
              </a:buClr>
              <a:buSzPts val="1100"/>
              <a:buChar char="○"/>
            </a:pPr>
            <a:r>
              <a:rPr lang="en" dirty="0">
                <a:solidFill>
                  <a:schemeClr val="dk1"/>
                </a:solidFill>
              </a:rPr>
              <a:t>As well as a small wave through the rest of the graph line.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This could be a seasonality or frequency component hidden by the heavy wandering behavior in the realization above. </a:t>
            </a:r>
            <a:endParaRPr dirty="0">
              <a:solidFill>
                <a:srgbClr val="FF0000"/>
              </a:solidFill>
            </a:endParaRPr>
          </a:p>
          <a:p>
            <a:pPr marL="457200" lvl="0" indent="-298450" algn="l" rtl="0">
              <a:spcBef>
                <a:spcPts val="0"/>
              </a:spcBef>
              <a:spcAft>
                <a:spcPts val="0"/>
              </a:spcAft>
              <a:buClr>
                <a:schemeClr val="dk1"/>
              </a:buClr>
              <a:buSzPts val="1100"/>
              <a:buChar char="●"/>
            </a:pPr>
            <a:r>
              <a:rPr lang="en" dirty="0">
                <a:solidFill>
                  <a:schemeClr val="dk1"/>
                </a:solidFill>
              </a:rPr>
              <a:t>**Single Difference of Data: 12 seconds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performed a single data difference and now observe what looks much closer to a stationary data set. However, we surfaced a seasonality component, specifically we see the ACF having peaks at 7 and 14.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**Seasonal Transformation of 7 days: 11 seconds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performed a seasonality transformation of 7 and see that the finale realization has a strong stationary appearance. As well as an ACF that is reflective of data we can model, that is not white noise.</a:t>
            </a:r>
            <a:endParaRPr dirty="0"/>
          </a:p>
        </p:txBody>
      </p:sp>
      <p:sp>
        <p:nvSpPr>
          <p:cNvPr id="100" name="Google Shape;100;g867e3d6b0f_0_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c84a0c5c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8c84a0c5cf_0_222: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We diagnosed our stationary data and were able to determine an ARMA(5,1) and AR(2) were the best models. With their AICs nearly identical we tested these two models against each other using a windowed ASEs for the short and long term forecasts.</a:t>
            </a:r>
            <a:endParaRPr dirty="0"/>
          </a:p>
        </p:txBody>
      </p:sp>
      <p:sp>
        <p:nvSpPr>
          <p:cNvPr id="112" name="Google Shape;112;g8c84a0c5cf_0_222: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c84a0c5c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8c84a0c5cf_0_21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7 Day Forecast: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7 day forecasts for both models continue the trend </a:t>
            </a:r>
            <a:r>
              <a:rPr lang="en-US" dirty="0">
                <a:solidFill>
                  <a:schemeClr val="dk1"/>
                </a:solidFill>
              </a:rPr>
              <a:t>with a </a:t>
            </a:r>
            <a:r>
              <a:rPr lang="en" dirty="0">
                <a:solidFill>
                  <a:schemeClr val="dk1"/>
                </a:solidFill>
              </a:rPr>
              <a:t>small 7 day seasonality pattern.</a:t>
            </a:r>
            <a:endParaRPr dirty="0"/>
          </a:p>
          <a:p>
            <a:pPr marL="457200" lvl="0" indent="-298450" algn="l" rtl="0">
              <a:spcBef>
                <a:spcPts val="0"/>
              </a:spcBef>
              <a:spcAft>
                <a:spcPts val="0"/>
              </a:spcAft>
              <a:buClr>
                <a:schemeClr val="dk1"/>
              </a:buClr>
              <a:buSzPts val="1100"/>
              <a:buChar char="●"/>
            </a:pPr>
            <a:r>
              <a:rPr lang="en" dirty="0"/>
              <a:t>The ARIMA(5,1,1) model </a:t>
            </a:r>
            <a:r>
              <a:rPr lang="en-US" dirty="0"/>
              <a:t>is a more adequate model with a </a:t>
            </a:r>
            <a:r>
              <a:rPr lang="en" dirty="0"/>
              <a:t>smaller windowed ASE.</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20" name="Google Shape;120;g8c84a0c5cf_0_21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67e3d6b0f_4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867e3d6b0f_4_3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90 Day Forecast: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Again, the 90 day forecasts for both models continue the trend </a:t>
            </a:r>
            <a:r>
              <a:rPr lang="en-US" dirty="0">
                <a:solidFill>
                  <a:schemeClr val="dk1"/>
                </a:solidFill>
              </a:rPr>
              <a:t>with a </a:t>
            </a:r>
            <a:r>
              <a:rPr lang="en" dirty="0">
                <a:solidFill>
                  <a:schemeClr val="dk1"/>
                </a:solidFill>
              </a:rPr>
              <a:t>small 7 day seasonality pattern.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again, the ARIMA(5,1,1) model is proven more useful based on its smaller windowed ASE.</a:t>
            </a:r>
            <a:endParaRPr dirty="0"/>
          </a:p>
        </p:txBody>
      </p:sp>
      <p:sp>
        <p:nvSpPr>
          <p:cNvPr id="132" name="Google Shape;132;g867e3d6b0f_4_3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67e3d6b0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867e3d6b0f_4_0: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Josh Notes: </a:t>
            </a:r>
            <a:r>
              <a:rPr lang="en" b="1" dirty="0">
                <a:solidFill>
                  <a:schemeClr val="dk1"/>
                </a:solidFill>
              </a:rPr>
              <a:t>32 sec</a:t>
            </a:r>
            <a:endParaRPr b="1"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 dirty="0">
                <a:solidFill>
                  <a:schemeClr val="dk1"/>
                </a:solidFill>
              </a:rPr>
              <a:t>For California, we used the confirmed + suspected patients to account for a large lag in getting results from early tests. This total is shown in gold, and under the same assumptions we described in the US data, we can't consider this data stationary, but we’ll show that a stationary model might still be useful.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 dirty="0">
                <a:solidFill>
                  <a:schemeClr val="dk1"/>
                </a:solidFill>
              </a:rPr>
              <a:t>You’ll notice the rapid increasing trend in the last month. This change in behavior might make it more prudent to model a recent subset of the data. However, like the US data, we used univariate models on the complete set to uncover any underlying behaviors that might be relevant to forecasting later.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 dirty="0">
                <a:solidFill>
                  <a:schemeClr val="dk1"/>
                </a:solidFill>
              </a:rPr>
              <a:t>No significant periodicity was found in the spectral density, or through the modelling process for the california data.</a:t>
            </a:r>
            <a:endParaRPr dirty="0">
              <a:solidFill>
                <a:schemeClr val="dk1"/>
              </a:solidFill>
            </a:endParaRPr>
          </a:p>
        </p:txBody>
      </p:sp>
      <p:sp>
        <p:nvSpPr>
          <p:cNvPr id="144" name="Google Shape;144;g867e3d6b0f_4_0: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67e3d6b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867e3d6b0f_0_10: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Josh Notes:</a:t>
            </a:r>
            <a:r>
              <a:rPr lang="en" b="1" dirty="0">
                <a:solidFill>
                  <a:schemeClr val="dk1"/>
                </a:solidFill>
              </a:rPr>
              <a:t> 26 sec</a:t>
            </a:r>
            <a:endParaRPr b="1"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 stationary model might be useful for a long term forecast because although hospitalizations are seeing a sharp increase, we expect an eventual decline, and a stationary model would force it back down toward the mean. 2 models were compared and an ARMA(1,2) was settled on for the long term model.</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 better short term model would continue the current trend, since from a univariate standpoint we have little reason to believe that it’ll immediately decline.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Since differencing twice produced white noise, there were no stationary components in the ARIMA model, so no additional models were compared for the 7 day forecast.</a:t>
            </a:r>
            <a:endParaRPr dirty="0">
              <a:solidFill>
                <a:schemeClr val="dk1"/>
              </a:solidFill>
            </a:endParaRPr>
          </a:p>
          <a:p>
            <a:pPr marL="0" lvl="0" indent="0" algn="l" rtl="0">
              <a:spcBef>
                <a:spcPts val="0"/>
              </a:spcBef>
              <a:spcAft>
                <a:spcPts val="0"/>
              </a:spcAft>
              <a:buNone/>
            </a:pPr>
            <a:endParaRPr dirty="0"/>
          </a:p>
        </p:txBody>
      </p:sp>
      <p:sp>
        <p:nvSpPr>
          <p:cNvPr id="155" name="Google Shape;155;g867e3d6b0f_0_10: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1">
  <p:cSld name="TITLE 1">
    <p:spTree>
      <p:nvGrpSpPr>
        <p:cNvPr id="1" name="Shape 5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700"/>
              <a:buFont typeface="Bebas Neue"/>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1903"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1903"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083C51"/>
              </a:buClr>
              <a:buSzPts val="2700"/>
              <a:buFont typeface="Bebas Neue"/>
              <a:buNone/>
              <a:defRPr>
                <a:solidFill>
                  <a:srgbClr val="083C5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1903"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4097"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4097" cy="3082886"/>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1826"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119"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9"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1824"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083C51"/>
              </a:buClr>
              <a:buSzPts val="2700"/>
              <a:buFont typeface="Bebas Neue"/>
              <a:buNone/>
              <a:defRPr>
                <a:solidFill>
                  <a:srgbClr val="083C5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1824"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9" cy="5143498"/>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1903" cy="3089672"/>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github.com/JaclynCoate/6373_Time_Series/tree/master/Term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covidtracking.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covidtracking.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descr="Ein Bild, das Kuchen, drinnen, rot, Tisch enthält.&#10;&#10;Automatisch generierte Beschreibung"/>
          <p:cNvPicPr preferRelativeResize="0"/>
          <p:nvPr/>
        </p:nvPicPr>
        <p:blipFill rotWithShape="1">
          <a:blip r:embed="rId3">
            <a:alphaModFix/>
          </a:blip>
          <a:srcRect/>
          <a:stretch/>
        </p:blipFill>
        <p:spPr>
          <a:xfrm>
            <a:off x="-1" y="0"/>
            <a:ext cx="9142811" cy="5143500"/>
          </a:xfrm>
          <a:prstGeom prst="rect">
            <a:avLst/>
          </a:prstGeom>
          <a:noFill/>
          <a:ln>
            <a:noFill/>
          </a:ln>
        </p:spPr>
      </p:pic>
      <p:sp>
        <p:nvSpPr>
          <p:cNvPr id="82" name="Google Shape;82;p18"/>
          <p:cNvSpPr/>
          <p:nvPr/>
        </p:nvSpPr>
        <p:spPr>
          <a:xfrm>
            <a:off x="592020" y="1382083"/>
            <a:ext cx="4626600" cy="507900"/>
          </a:xfrm>
          <a:prstGeom prst="rect">
            <a:avLst/>
          </a:prstGeom>
          <a:solidFill>
            <a:srgbClr val="C00000">
              <a:alpha val="67840"/>
            </a:srgbClr>
          </a:solid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3300" dirty="0">
                <a:solidFill>
                  <a:schemeClr val="lt1"/>
                </a:solidFill>
                <a:latin typeface="Calibri"/>
                <a:ea typeface="Calibri"/>
                <a:cs typeface="Calibri"/>
                <a:sym typeface="Calibri"/>
              </a:rPr>
              <a:t>U.S. &amp; California</a:t>
            </a:r>
            <a:endParaRPr sz="1100" dirty="0"/>
          </a:p>
        </p:txBody>
      </p:sp>
      <p:sp>
        <p:nvSpPr>
          <p:cNvPr id="83" name="Google Shape;83;p18"/>
          <p:cNvSpPr/>
          <p:nvPr/>
        </p:nvSpPr>
        <p:spPr>
          <a:xfrm>
            <a:off x="592020" y="1954660"/>
            <a:ext cx="2630100" cy="692400"/>
          </a:xfrm>
          <a:prstGeom prst="rect">
            <a:avLst/>
          </a:prstGeom>
          <a:solidFill>
            <a:schemeClr val="dk1">
              <a:alpha val="51760"/>
            </a:schemeClr>
          </a:solid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4500" b="1" dirty="0">
                <a:solidFill>
                  <a:schemeClr val="lt1"/>
                </a:solidFill>
                <a:latin typeface="Calibri"/>
                <a:ea typeface="Calibri"/>
                <a:cs typeface="Calibri"/>
                <a:sym typeface="Calibri"/>
              </a:rPr>
              <a:t>COVID-19</a:t>
            </a:r>
            <a:endParaRPr sz="1100" dirty="0"/>
          </a:p>
        </p:txBody>
      </p:sp>
      <p:sp>
        <p:nvSpPr>
          <p:cNvPr id="84" name="Google Shape;84;p18"/>
          <p:cNvSpPr/>
          <p:nvPr/>
        </p:nvSpPr>
        <p:spPr>
          <a:xfrm>
            <a:off x="592021" y="3040600"/>
            <a:ext cx="5333100" cy="581700"/>
          </a:xfrm>
          <a:prstGeom prst="rect">
            <a:avLst/>
          </a:prstGeom>
          <a:noFill/>
          <a:ln>
            <a:noFill/>
          </a:ln>
        </p:spPr>
        <p:txBody>
          <a:bodyPr spcFirstLastPara="1" wrap="square" lIns="162025" tIns="0" rIns="162025" bIns="0" anchor="ctr" anchorCtr="0">
            <a:noAutofit/>
          </a:bodyPr>
          <a:lstStyle/>
          <a:p>
            <a:pPr marL="0" marR="0" lvl="0" indent="0" algn="l" rtl="0">
              <a:lnSpc>
                <a:spcPct val="90000"/>
              </a:lnSpc>
              <a:spcBef>
                <a:spcPts val="0"/>
              </a:spcBef>
              <a:spcAft>
                <a:spcPts val="0"/>
              </a:spcAft>
              <a:buNone/>
            </a:pPr>
            <a:r>
              <a:rPr lang="en" sz="2100" dirty="0">
                <a:solidFill>
                  <a:schemeClr val="lt1"/>
                </a:solidFill>
                <a:latin typeface="Calibri"/>
                <a:ea typeface="Calibri"/>
                <a:cs typeface="Calibri"/>
                <a:sym typeface="Calibri"/>
              </a:rPr>
              <a:t>Jaclyn Coate</a:t>
            </a:r>
            <a:endParaRPr sz="2100"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None/>
            </a:pPr>
            <a:r>
              <a:rPr lang="en" sz="2100" dirty="0">
                <a:solidFill>
                  <a:schemeClr val="lt1"/>
                </a:solidFill>
                <a:latin typeface="Calibri"/>
                <a:ea typeface="Calibri"/>
                <a:cs typeface="Calibri"/>
                <a:sym typeface="Calibri"/>
              </a:rPr>
              <a:t>Josh </a:t>
            </a:r>
            <a:r>
              <a:rPr lang="en" sz="2100" dirty="0" err="1">
                <a:solidFill>
                  <a:schemeClr val="lt1"/>
                </a:solidFill>
                <a:latin typeface="Calibri"/>
                <a:ea typeface="Calibri"/>
                <a:cs typeface="Calibri"/>
                <a:sym typeface="Calibri"/>
              </a:rPr>
              <a:t>Eysenbach</a:t>
            </a:r>
            <a:endParaRPr sz="2100" dirty="0">
              <a:solidFill>
                <a:schemeClr val="lt1"/>
              </a:solidFill>
              <a:latin typeface="Calibri"/>
              <a:ea typeface="Calibri"/>
              <a:cs typeface="Calibri"/>
              <a:sym typeface="Calibri"/>
            </a:endParaRPr>
          </a:p>
          <a:p>
            <a:pPr marL="0" marR="0" lvl="0" indent="0" algn="r" rtl="0">
              <a:lnSpc>
                <a:spcPct val="90000"/>
              </a:lnSpc>
              <a:spcBef>
                <a:spcPts val="0"/>
              </a:spcBef>
              <a:spcAft>
                <a:spcPts val="0"/>
              </a:spcAft>
              <a:buNone/>
            </a:pPr>
            <a:r>
              <a:rPr lang="en" sz="2100" dirty="0">
                <a:solidFill>
                  <a:schemeClr val="lt1"/>
                </a:solidFill>
                <a:latin typeface="Calibri"/>
                <a:ea typeface="Calibri"/>
                <a:cs typeface="Calibri"/>
                <a:sym typeface="Calibri"/>
              </a:rPr>
              <a:t>Project: EDA</a:t>
            </a:r>
            <a:endParaRPr sz="2100" dirty="0">
              <a:solidFill>
                <a:schemeClr val="lt1"/>
              </a:solidFill>
              <a:latin typeface="Calibri"/>
              <a:ea typeface="Calibri"/>
              <a:cs typeface="Calibri"/>
              <a:sym typeface="Calibri"/>
            </a:endParaRPr>
          </a:p>
          <a:p>
            <a:pPr marL="0" marR="0" lvl="0" indent="0" algn="r" rtl="0">
              <a:lnSpc>
                <a:spcPct val="90000"/>
              </a:lnSpc>
              <a:spcBef>
                <a:spcPts val="0"/>
              </a:spcBef>
              <a:spcAft>
                <a:spcPts val="0"/>
              </a:spcAft>
              <a:buNone/>
            </a:pPr>
            <a:r>
              <a:rPr lang="en" sz="2100" dirty="0">
                <a:solidFill>
                  <a:schemeClr val="lt1"/>
                </a:solidFill>
                <a:latin typeface="Calibri"/>
                <a:ea typeface="Calibri"/>
                <a:cs typeface="Calibri"/>
                <a:sym typeface="Calibri"/>
              </a:rPr>
              <a:t>Summer 2020 Time Series 6373</a:t>
            </a:r>
            <a:endParaRPr sz="2100"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advClick="0" advTm="8350">
        <p:fade/>
      </p:transition>
    </mc:Choice>
    <mc:Fallback xmlns="">
      <p:transition advClick="0" advTm="835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body" idx="1"/>
          </p:nvPr>
        </p:nvSpPr>
        <p:spPr>
          <a:xfrm>
            <a:off x="387250" y="444125"/>
            <a:ext cx="5261700" cy="46038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None/>
            </a:pPr>
            <a:r>
              <a:rPr lang="en" sz="1400"/>
              <a:t>ARMA / ARIMA Candidate Models</a:t>
            </a:r>
            <a:endParaRPr sz="1100"/>
          </a:p>
          <a:p>
            <a:pPr marL="457200" lvl="0" indent="-304800" algn="l" rtl="0">
              <a:lnSpc>
                <a:spcPct val="100000"/>
              </a:lnSpc>
              <a:spcBef>
                <a:spcPts val="800"/>
              </a:spcBef>
              <a:spcAft>
                <a:spcPts val="0"/>
              </a:spcAft>
              <a:buSzPts val="1200"/>
              <a:buChar char="▪"/>
            </a:pPr>
            <a:r>
              <a:rPr lang="en"/>
              <a:t>Univariate Model for </a:t>
            </a:r>
            <a:r>
              <a:rPr lang="en" b="1"/>
              <a:t>90 day forecast</a:t>
            </a:r>
            <a:r>
              <a:rPr lang="en"/>
              <a:t>: ARMA(2,1) vs AR(2)</a:t>
            </a:r>
            <a:endParaRPr/>
          </a:p>
          <a:p>
            <a:pPr marL="91440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a:p>
          <a:p>
            <a:pPr marL="457200" lvl="0" indent="0" algn="l" rtl="0">
              <a:lnSpc>
                <a:spcPct val="100000"/>
              </a:lnSpc>
              <a:spcBef>
                <a:spcPts val="800"/>
              </a:spcBef>
              <a:spcAft>
                <a:spcPts val="0"/>
              </a:spcAft>
              <a:buNone/>
            </a:pPr>
            <a:endParaRPr/>
          </a:p>
          <a:p>
            <a:pPr marL="457200" lvl="0" indent="0" algn="l" rtl="0">
              <a:lnSpc>
                <a:spcPct val="100000"/>
              </a:lnSpc>
              <a:spcBef>
                <a:spcPts val="800"/>
              </a:spcBef>
              <a:spcAft>
                <a:spcPts val="0"/>
              </a:spcAft>
              <a:buNone/>
            </a:pPr>
            <a:endParaRPr/>
          </a:p>
          <a:p>
            <a:pPr marL="457200" lvl="0" indent="-304800" algn="l" rtl="0">
              <a:lnSpc>
                <a:spcPct val="100000"/>
              </a:lnSpc>
              <a:spcBef>
                <a:spcPts val="800"/>
              </a:spcBef>
              <a:spcAft>
                <a:spcPts val="0"/>
              </a:spcAft>
              <a:buSzPts val="1200"/>
              <a:buChar char="▪"/>
            </a:pPr>
            <a:r>
              <a:rPr lang="en"/>
              <a:t>Univariate Model for</a:t>
            </a:r>
            <a:r>
              <a:rPr lang="en" b="1"/>
              <a:t> 7 day forecast</a:t>
            </a:r>
            <a:r>
              <a:rPr lang="en"/>
              <a:t>: ARIMA(0,0,0), d=2</a:t>
            </a:r>
            <a:endParaRPr/>
          </a:p>
          <a:p>
            <a:pPr marL="91440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Clr>
                <a:srgbClr val="0C0C0C"/>
              </a:buClr>
              <a:buSzPts val="1400"/>
              <a:buNone/>
            </a:pPr>
            <a:endParaRPr/>
          </a:p>
          <a:p>
            <a:pPr marL="203200" lvl="0" indent="-114300" algn="l" rtl="0">
              <a:lnSpc>
                <a:spcPct val="100000"/>
              </a:lnSpc>
              <a:spcBef>
                <a:spcPts val="800"/>
              </a:spcBef>
              <a:spcAft>
                <a:spcPts val="0"/>
              </a:spcAft>
              <a:buClr>
                <a:srgbClr val="0C0C0C"/>
              </a:buClr>
              <a:buSzPts val="1400"/>
              <a:buNone/>
            </a:pPr>
            <a:endParaRPr sz="1400"/>
          </a:p>
        </p:txBody>
      </p:sp>
      <p:sp>
        <p:nvSpPr>
          <p:cNvPr id="168" name="Google Shape;168;p26"/>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California</a:t>
            </a:r>
            <a:endParaRPr sz="1100">
              <a:solidFill>
                <a:schemeClr val="dk1"/>
              </a:solidFill>
            </a:endParaRPr>
          </a:p>
        </p:txBody>
      </p:sp>
      <p:pic>
        <p:nvPicPr>
          <p:cNvPr id="169" name="Google Shape;169;p26" descr="Ein Bild, das drinnen, Person, Tisch, Essen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pic>
        <p:nvPicPr>
          <p:cNvPr id="170" name="Google Shape;170;p26"/>
          <p:cNvPicPr preferRelativeResize="0"/>
          <p:nvPr/>
        </p:nvPicPr>
        <p:blipFill>
          <a:blip r:embed="rId4">
            <a:alphaModFix/>
          </a:blip>
          <a:stretch>
            <a:fillRect/>
          </a:stretch>
        </p:blipFill>
        <p:spPr>
          <a:xfrm>
            <a:off x="1129450" y="3192153"/>
            <a:ext cx="2910000" cy="1915172"/>
          </a:xfrm>
          <a:prstGeom prst="rect">
            <a:avLst/>
          </a:prstGeom>
          <a:noFill/>
          <a:ln>
            <a:noFill/>
          </a:ln>
        </p:spPr>
      </p:pic>
      <p:pic>
        <p:nvPicPr>
          <p:cNvPr id="171" name="Google Shape;171;p26"/>
          <p:cNvPicPr preferRelativeResize="0"/>
          <p:nvPr/>
        </p:nvPicPr>
        <p:blipFill>
          <a:blip r:embed="rId5">
            <a:alphaModFix/>
          </a:blip>
          <a:stretch>
            <a:fillRect/>
          </a:stretch>
        </p:blipFill>
        <p:spPr>
          <a:xfrm>
            <a:off x="1340664" y="1129550"/>
            <a:ext cx="2487576" cy="167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advTm="11450">
        <p:fade/>
      </p:transition>
    </mc:Choice>
    <mc:Fallback xmlns="">
      <p:transition advTm="1145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body" idx="1"/>
          </p:nvPr>
        </p:nvSpPr>
        <p:spPr>
          <a:xfrm>
            <a:off x="387250" y="486627"/>
            <a:ext cx="5261700" cy="38664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None/>
            </a:pPr>
            <a:r>
              <a:rPr lang="en" sz="1400" dirty="0"/>
              <a:t>Strategy for Improved Models</a:t>
            </a:r>
            <a:endParaRPr sz="1400" dirty="0"/>
          </a:p>
          <a:p>
            <a:pPr marL="457200" lvl="0" indent="-317500" algn="l" rtl="0">
              <a:lnSpc>
                <a:spcPct val="100000"/>
              </a:lnSpc>
              <a:spcBef>
                <a:spcPts val="800"/>
              </a:spcBef>
              <a:spcAft>
                <a:spcPts val="0"/>
              </a:spcAft>
              <a:buSzPts val="1400"/>
              <a:buChar char="▪"/>
            </a:pPr>
            <a:r>
              <a:rPr lang="en" sz="1400" dirty="0"/>
              <a:t>Multivariate Analysis Questions</a:t>
            </a:r>
            <a:endParaRPr sz="1400" dirty="0"/>
          </a:p>
          <a:p>
            <a:pPr marL="914400" lvl="1" indent="-317500" algn="l" rtl="0">
              <a:lnSpc>
                <a:spcPct val="100000"/>
              </a:lnSpc>
              <a:spcBef>
                <a:spcPts val="0"/>
              </a:spcBef>
              <a:spcAft>
                <a:spcPts val="0"/>
              </a:spcAft>
              <a:buSzPts val="1400"/>
              <a:buChar char="−"/>
            </a:pPr>
            <a:r>
              <a:rPr lang="en" sz="1400" dirty="0"/>
              <a:t>govt policy/restrictions</a:t>
            </a:r>
            <a:endParaRPr sz="1400" dirty="0"/>
          </a:p>
          <a:p>
            <a:pPr marL="914400" lvl="1" indent="-317500" algn="l" rtl="0">
              <a:lnSpc>
                <a:spcPct val="100000"/>
              </a:lnSpc>
              <a:spcBef>
                <a:spcPts val="0"/>
              </a:spcBef>
              <a:spcAft>
                <a:spcPts val="0"/>
              </a:spcAft>
              <a:buSzPts val="1400"/>
              <a:buChar char="−"/>
            </a:pPr>
            <a:r>
              <a:rPr lang="en" sz="1400" dirty="0"/>
              <a:t>Cases vs hospitalizations</a:t>
            </a:r>
            <a:endParaRPr sz="1400" dirty="0"/>
          </a:p>
          <a:p>
            <a:pPr marL="914400" lvl="1" indent="-317500" algn="l" rtl="0">
              <a:lnSpc>
                <a:spcPct val="100000"/>
              </a:lnSpc>
              <a:spcBef>
                <a:spcPts val="0"/>
              </a:spcBef>
              <a:spcAft>
                <a:spcPts val="0"/>
              </a:spcAft>
              <a:buSzPts val="1400"/>
              <a:buChar char="−"/>
            </a:pPr>
            <a:r>
              <a:rPr lang="en" sz="1400" dirty="0"/>
              <a:t>other possible effects</a:t>
            </a:r>
            <a:endParaRPr sz="1400" dirty="0"/>
          </a:p>
          <a:p>
            <a:pPr marL="457200" lvl="0" indent="0" algn="l" rtl="0">
              <a:lnSpc>
                <a:spcPct val="100000"/>
              </a:lnSpc>
              <a:spcBef>
                <a:spcPts val="800"/>
              </a:spcBef>
              <a:spcAft>
                <a:spcPts val="0"/>
              </a:spcAft>
              <a:buNone/>
            </a:pPr>
            <a:endParaRPr lang="en-US" sz="1400" dirty="0"/>
          </a:p>
          <a:p>
            <a:pPr marL="457200" lvl="0" indent="0" algn="l" rtl="0">
              <a:lnSpc>
                <a:spcPct val="100000"/>
              </a:lnSpc>
              <a:spcBef>
                <a:spcPts val="800"/>
              </a:spcBef>
              <a:spcAft>
                <a:spcPts val="0"/>
              </a:spcAft>
              <a:buNone/>
            </a:pPr>
            <a:endParaRPr sz="1400" dirty="0"/>
          </a:p>
          <a:p>
            <a:pPr marL="457200" lvl="0" indent="-317500" algn="l" rtl="0">
              <a:lnSpc>
                <a:spcPct val="100000"/>
              </a:lnSpc>
              <a:spcBef>
                <a:spcPts val="800"/>
              </a:spcBef>
              <a:spcAft>
                <a:spcPts val="0"/>
              </a:spcAft>
              <a:buSzPts val="1400"/>
              <a:buChar char="▪"/>
            </a:pPr>
            <a:r>
              <a:rPr lang="en" sz="1400" dirty="0"/>
              <a:t>Explore multiple modeling techniques</a:t>
            </a:r>
            <a:endParaRPr sz="1400" dirty="0"/>
          </a:p>
          <a:p>
            <a:pPr marL="914400" lvl="1" indent="-317500" algn="l" rtl="0">
              <a:lnSpc>
                <a:spcPct val="100000"/>
              </a:lnSpc>
              <a:spcBef>
                <a:spcPts val="0"/>
              </a:spcBef>
              <a:spcAft>
                <a:spcPts val="0"/>
              </a:spcAft>
              <a:buSzPts val="1400"/>
              <a:buChar char="−"/>
            </a:pPr>
            <a:r>
              <a:rPr lang="en" sz="1400" dirty="0"/>
              <a:t>Multiple regression with correlated errors</a:t>
            </a:r>
            <a:endParaRPr sz="1400" dirty="0"/>
          </a:p>
          <a:p>
            <a:pPr marL="914400" lvl="1" indent="-317500" algn="l" rtl="0">
              <a:lnSpc>
                <a:spcPct val="100000"/>
              </a:lnSpc>
              <a:spcBef>
                <a:spcPts val="0"/>
              </a:spcBef>
              <a:spcAft>
                <a:spcPts val="0"/>
              </a:spcAft>
              <a:buSzPts val="1400"/>
              <a:buChar char="−"/>
            </a:pPr>
            <a:r>
              <a:rPr lang="en" sz="1400" dirty="0"/>
              <a:t>VAR</a:t>
            </a:r>
            <a:endParaRPr sz="1400" dirty="0"/>
          </a:p>
          <a:p>
            <a:pPr marL="914400" lvl="1" indent="-317500" algn="l" rtl="0">
              <a:lnSpc>
                <a:spcPct val="100000"/>
              </a:lnSpc>
              <a:spcBef>
                <a:spcPts val="0"/>
              </a:spcBef>
              <a:spcAft>
                <a:spcPts val="0"/>
              </a:spcAft>
              <a:buSzPts val="1400"/>
              <a:buChar char="−"/>
            </a:pPr>
            <a:r>
              <a:rPr lang="en" sz="1400" dirty="0"/>
              <a:t>MLP</a:t>
            </a:r>
            <a:endParaRPr sz="1400" dirty="0"/>
          </a:p>
        </p:txBody>
      </p:sp>
      <p:pic>
        <p:nvPicPr>
          <p:cNvPr id="178" name="Google Shape;178;p27" descr="Ein Bild, das Person, drinnen, gelb, tragen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sp>
        <p:nvSpPr>
          <p:cNvPr id="179" name="Google Shape;179;p27"/>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california &amp; United States</a:t>
            </a:r>
            <a:endParaRPr sz="11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p14:dur="100" advTm="13200">
        <p:fade/>
      </p:transition>
    </mc:Choice>
    <mc:Fallback xmlns="">
      <p:transition advTm="132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8" descr="Ein Bild, das Kuchen, Obst, Blume enthält.&#10;&#10;Automatisch generierte Beschreibung"/>
          <p:cNvPicPr preferRelativeResize="0"/>
          <p:nvPr/>
        </p:nvPicPr>
        <p:blipFill rotWithShape="1">
          <a:blip r:embed="rId3">
            <a:alphaModFix/>
          </a:blip>
          <a:srcRect/>
          <a:stretch/>
        </p:blipFill>
        <p:spPr>
          <a:xfrm>
            <a:off x="1079795" y="836468"/>
            <a:ext cx="6983477" cy="3927763"/>
          </a:xfrm>
          <a:prstGeom prst="rect">
            <a:avLst/>
          </a:prstGeom>
          <a:noFill/>
          <a:ln>
            <a:noFill/>
          </a:ln>
        </p:spPr>
      </p:pic>
      <p:sp>
        <p:nvSpPr>
          <p:cNvPr id="183" name="Google Shape;183;p28"/>
          <p:cNvSpPr/>
          <p:nvPr/>
        </p:nvSpPr>
        <p:spPr>
          <a:xfrm rot="-721809">
            <a:off x="3336317" y="2454058"/>
            <a:ext cx="2471376" cy="692599"/>
          </a:xfrm>
          <a:prstGeom prst="rect">
            <a:avLst/>
          </a:prstGeom>
          <a:no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4500" b="1">
                <a:solidFill>
                  <a:schemeClr val="lt1"/>
                </a:solidFill>
                <a:latin typeface="Calibri"/>
                <a:ea typeface="Calibri"/>
                <a:cs typeface="Calibri"/>
                <a:sym typeface="Calibri"/>
              </a:rPr>
              <a:t>#covid19</a:t>
            </a:r>
            <a:endParaRPr sz="1100"/>
          </a:p>
        </p:txBody>
      </p:sp>
      <p:sp>
        <p:nvSpPr>
          <p:cNvPr id="184" name="Google Shape;184;p28"/>
          <p:cNvSpPr/>
          <p:nvPr/>
        </p:nvSpPr>
        <p:spPr>
          <a:xfrm rot="-250">
            <a:off x="441300" y="166611"/>
            <a:ext cx="8260500" cy="773100"/>
          </a:xfrm>
          <a:prstGeom prst="rect">
            <a:avLst/>
          </a:prstGeom>
          <a:no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3000" b="1">
                <a:latin typeface="Calibri"/>
                <a:ea typeface="Calibri"/>
                <a:cs typeface="Calibri"/>
                <a:sym typeface="Calibri"/>
              </a:rPr>
              <a:t>Complete codebooks can be found on our </a:t>
            </a:r>
            <a:r>
              <a:rPr lang="en" sz="3000" b="1" u="sng">
                <a:solidFill>
                  <a:schemeClr val="hlink"/>
                </a:solidFill>
                <a:latin typeface="Calibri"/>
                <a:ea typeface="Calibri"/>
                <a:cs typeface="Calibri"/>
                <a:sym typeface="Calibri"/>
                <a:hlinkClick r:id="rId4"/>
              </a:rPr>
              <a:t>Github</a:t>
            </a:r>
            <a:r>
              <a:rPr lang="en" sz="3000" b="1">
                <a:latin typeface="Calibri"/>
                <a:ea typeface="Calibri"/>
                <a:cs typeface="Calibri"/>
                <a:sym typeface="Calibri"/>
              </a:rPr>
              <a:t>.</a:t>
            </a:r>
            <a:endParaRPr sz="3000"/>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descr="Ein Bild, das drinnen, Zahnbürste, Tisch, Tasse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sp>
        <p:nvSpPr>
          <p:cNvPr id="92" name="Google Shape;92;p19"/>
          <p:cNvSpPr txBox="1">
            <a:spLocks noGrp="1"/>
          </p:cNvSpPr>
          <p:nvPr>
            <p:ph type="body" idx="1"/>
          </p:nvPr>
        </p:nvSpPr>
        <p:spPr>
          <a:xfrm>
            <a:off x="387250" y="559825"/>
            <a:ext cx="5261700" cy="4365900"/>
          </a:xfrm>
          <a:prstGeom prst="rect">
            <a:avLst/>
          </a:prstGeom>
          <a:noFill/>
          <a:ln>
            <a:noFill/>
          </a:ln>
        </p:spPr>
        <p:txBody>
          <a:bodyPr spcFirstLastPara="1" wrap="square" lIns="8075" tIns="0" rIns="0" bIns="0" anchor="t" anchorCtr="0">
            <a:noAutofit/>
          </a:bodyPr>
          <a:lstStyle/>
          <a:p>
            <a:pPr marL="0" lvl="0" indent="0" algn="l" rtl="0">
              <a:spcBef>
                <a:spcPts val="0"/>
              </a:spcBef>
              <a:spcAft>
                <a:spcPts val="0"/>
              </a:spcAft>
              <a:buClr>
                <a:srgbClr val="0C0C0C"/>
              </a:buClr>
              <a:buSzPts val="1400"/>
              <a:buNone/>
            </a:pPr>
            <a:endParaRPr sz="1400"/>
          </a:p>
          <a:p>
            <a:pPr marL="0" lvl="0" indent="0" algn="l" rtl="0">
              <a:spcBef>
                <a:spcPts val="0"/>
              </a:spcBef>
              <a:spcAft>
                <a:spcPts val="0"/>
              </a:spcAft>
              <a:buClr>
                <a:srgbClr val="0C0C0C"/>
              </a:buClr>
              <a:buSzPts val="1400"/>
              <a:buNone/>
            </a:pPr>
            <a:r>
              <a:rPr lang="en" sz="1400"/>
              <a:t>Presenters</a:t>
            </a:r>
            <a:endParaRPr sz="1400"/>
          </a:p>
          <a:p>
            <a:pPr marL="203200" lvl="0" indent="-215900" algn="l" rtl="0">
              <a:spcBef>
                <a:spcPts val="0"/>
              </a:spcBef>
              <a:spcAft>
                <a:spcPts val="0"/>
              </a:spcAft>
              <a:buSzPts val="1400"/>
              <a:buFont typeface="Calibri"/>
              <a:buChar char="▪"/>
            </a:pPr>
            <a:r>
              <a:rPr lang="en" sz="1400"/>
              <a:t>Josh Eysenbach</a:t>
            </a:r>
            <a:endParaRPr sz="1400"/>
          </a:p>
          <a:p>
            <a:pPr marL="203200" lvl="0" indent="-215900" algn="l" rtl="0">
              <a:spcBef>
                <a:spcPts val="0"/>
              </a:spcBef>
              <a:spcAft>
                <a:spcPts val="0"/>
              </a:spcAft>
              <a:buSzPts val="1400"/>
              <a:buFont typeface="Calibri"/>
              <a:buChar char="▪"/>
            </a:pPr>
            <a:r>
              <a:rPr lang="en" sz="1400"/>
              <a:t>Jaclyn Coate</a:t>
            </a:r>
            <a:endParaRPr sz="1400"/>
          </a:p>
          <a:p>
            <a:pPr marL="0" lvl="0" indent="0" algn="l" rtl="0">
              <a:spcBef>
                <a:spcPts val="800"/>
              </a:spcBef>
              <a:spcAft>
                <a:spcPts val="0"/>
              </a:spcAft>
              <a:buClr>
                <a:schemeClr val="dk1"/>
              </a:buClr>
              <a:buSzPts val="1100"/>
              <a:buFont typeface="Arial"/>
              <a:buNone/>
            </a:pPr>
            <a:endParaRPr sz="1400"/>
          </a:p>
          <a:p>
            <a:pPr marL="0" lvl="0" indent="0" algn="l" rtl="0">
              <a:spcBef>
                <a:spcPts val="800"/>
              </a:spcBef>
              <a:spcAft>
                <a:spcPts val="0"/>
              </a:spcAft>
              <a:buClr>
                <a:schemeClr val="dk1"/>
              </a:buClr>
              <a:buSzPts val="1100"/>
              <a:buFont typeface="Arial"/>
              <a:buNone/>
            </a:pPr>
            <a:r>
              <a:rPr lang="en" sz="1400"/>
              <a:t>Data Set</a:t>
            </a:r>
            <a:endParaRPr sz="1100"/>
          </a:p>
          <a:p>
            <a:pPr marL="203200" lvl="0" indent="-203200" algn="l" rtl="0">
              <a:spcBef>
                <a:spcPts val="800"/>
              </a:spcBef>
              <a:spcAft>
                <a:spcPts val="0"/>
              </a:spcAft>
              <a:buSzPts val="1400"/>
              <a:buFont typeface="Calibri"/>
              <a:buChar char="▪"/>
            </a:pPr>
            <a:r>
              <a:rPr lang="en" sz="1400" u="sng">
                <a:solidFill>
                  <a:schemeClr val="hlink"/>
                </a:solidFill>
                <a:hlinkClick r:id="rId4"/>
              </a:rPr>
              <a:t>The COVID Tracking Project</a:t>
            </a:r>
            <a:endParaRPr sz="1400"/>
          </a:p>
          <a:p>
            <a:pPr marL="609600" lvl="1" indent="-215900" algn="l" rtl="0">
              <a:spcBef>
                <a:spcPts val="800"/>
              </a:spcBef>
              <a:spcAft>
                <a:spcPts val="0"/>
              </a:spcAft>
              <a:buSzPts val="1400"/>
              <a:buChar char="−"/>
            </a:pPr>
            <a:r>
              <a:rPr lang="en" sz="1400"/>
              <a:t>California data: ca.gov</a:t>
            </a:r>
            <a:endParaRPr sz="1400"/>
          </a:p>
          <a:p>
            <a:pPr marL="203200" lvl="0" indent="0" algn="l" rtl="0">
              <a:spcBef>
                <a:spcPts val="800"/>
              </a:spcBef>
              <a:spcAft>
                <a:spcPts val="0"/>
              </a:spcAft>
              <a:buNone/>
            </a:pPr>
            <a:endParaRPr sz="1400"/>
          </a:p>
          <a:p>
            <a:pPr marL="203200" lvl="0" indent="-203200" algn="l" rtl="0">
              <a:spcBef>
                <a:spcPts val="800"/>
              </a:spcBef>
              <a:spcAft>
                <a:spcPts val="0"/>
              </a:spcAft>
              <a:buSzPts val="1400"/>
              <a:buFont typeface="Calibri"/>
              <a:buChar char="▪"/>
            </a:pPr>
            <a:r>
              <a:rPr lang="en" sz="1400"/>
              <a:t>Severity Measurement</a:t>
            </a:r>
            <a:endParaRPr sz="1400"/>
          </a:p>
          <a:p>
            <a:pPr marL="609600" lvl="1" indent="-215900" algn="l" rtl="0">
              <a:lnSpc>
                <a:spcPct val="100000"/>
              </a:lnSpc>
              <a:spcBef>
                <a:spcPts val="800"/>
              </a:spcBef>
              <a:spcAft>
                <a:spcPts val="0"/>
              </a:spcAft>
              <a:buSzPts val="1400"/>
              <a:buFont typeface="Calibri"/>
              <a:buChar char="−"/>
            </a:pPr>
            <a:r>
              <a:rPr lang="en" sz="1400"/>
              <a:t>Positive Percent</a:t>
            </a:r>
            <a:endParaRPr sz="1400"/>
          </a:p>
          <a:p>
            <a:pPr marL="609600" lvl="1" indent="-215900" algn="l" rtl="0">
              <a:spcBef>
                <a:spcPts val="800"/>
              </a:spcBef>
              <a:spcAft>
                <a:spcPts val="0"/>
              </a:spcAft>
              <a:buSzPts val="1400"/>
              <a:buFont typeface="Calibri"/>
              <a:buChar char="−"/>
            </a:pPr>
            <a:r>
              <a:rPr lang="en" sz="1400"/>
              <a:t>Death Rate</a:t>
            </a:r>
            <a:endParaRPr sz="1400"/>
          </a:p>
          <a:p>
            <a:pPr marL="609600" lvl="1" indent="-215900" algn="l" rtl="0">
              <a:spcBef>
                <a:spcPts val="800"/>
              </a:spcBef>
              <a:spcAft>
                <a:spcPts val="0"/>
              </a:spcAft>
              <a:buSzPts val="1400"/>
              <a:buFont typeface="Calibri"/>
              <a:buChar char="−"/>
            </a:pPr>
            <a:r>
              <a:rPr lang="en" sz="1400" b="1"/>
              <a:t>Currently Hospitalized</a:t>
            </a:r>
            <a:endParaRPr sz="1400" b="1"/>
          </a:p>
          <a:p>
            <a:pPr marL="0" lvl="0" indent="0" algn="l" rtl="0">
              <a:lnSpc>
                <a:spcPct val="100000"/>
              </a:lnSpc>
              <a:spcBef>
                <a:spcPts val="800"/>
              </a:spcBef>
              <a:spcAft>
                <a:spcPts val="0"/>
              </a:spcAft>
              <a:buClr>
                <a:srgbClr val="0C0C0C"/>
              </a:buClr>
              <a:buSzPts val="1400"/>
              <a:buNone/>
            </a:pPr>
            <a:endParaRPr sz="1400"/>
          </a:p>
          <a:p>
            <a:pPr marL="0" lvl="0" indent="0" algn="l" rtl="0">
              <a:lnSpc>
                <a:spcPct val="100000"/>
              </a:lnSpc>
              <a:spcBef>
                <a:spcPts val="800"/>
              </a:spcBef>
              <a:spcAft>
                <a:spcPts val="0"/>
              </a:spcAft>
              <a:buClr>
                <a:srgbClr val="0C0C0C"/>
              </a:buClr>
              <a:buSzPts val="1400"/>
              <a:buNone/>
            </a:pP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93" name="Google Shape;93;p19"/>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dirty="0">
                <a:solidFill>
                  <a:schemeClr val="dk1"/>
                </a:solidFill>
              </a:rPr>
              <a:t>Overview</a:t>
            </a:r>
            <a:endParaRPr sz="1100" dirty="0"/>
          </a:p>
        </p:txBody>
      </p:sp>
      <p:cxnSp>
        <p:nvCxnSpPr>
          <p:cNvPr id="94" name="Google Shape;94;p19"/>
          <p:cNvCxnSpPr/>
          <p:nvPr/>
        </p:nvCxnSpPr>
        <p:spPr>
          <a:xfrm rot="10800000">
            <a:off x="2717550" y="4050600"/>
            <a:ext cx="567000" cy="0"/>
          </a:xfrm>
          <a:prstGeom prst="straightConnector1">
            <a:avLst/>
          </a:prstGeom>
          <a:noFill/>
          <a:ln w="9525" cap="flat" cmpd="sng">
            <a:solidFill>
              <a:srgbClr val="6AA84F"/>
            </a:solidFill>
            <a:prstDash val="solid"/>
            <a:round/>
            <a:headEnd type="none" w="med" len="med"/>
            <a:tailEnd type="triangle" w="med" len="med"/>
          </a:ln>
        </p:spPr>
      </p:cxnSp>
      <p:pic>
        <p:nvPicPr>
          <p:cNvPr id="95" name="Google Shape;95;p19"/>
          <p:cNvPicPr preferRelativeResize="0"/>
          <p:nvPr/>
        </p:nvPicPr>
        <p:blipFill>
          <a:blip r:embed="rId5">
            <a:alphaModFix/>
          </a:blip>
          <a:stretch>
            <a:fillRect/>
          </a:stretch>
        </p:blipFill>
        <p:spPr>
          <a:xfrm>
            <a:off x="3457852" y="2728548"/>
            <a:ext cx="2228274" cy="1566014"/>
          </a:xfrm>
          <a:prstGeom prst="rect">
            <a:avLst/>
          </a:prstGeom>
          <a:noFill/>
          <a:ln>
            <a:noFill/>
          </a:ln>
        </p:spPr>
      </p:pic>
      <p:pic>
        <p:nvPicPr>
          <p:cNvPr id="96" name="Google Shape;96;p19"/>
          <p:cNvPicPr preferRelativeResize="0"/>
          <p:nvPr/>
        </p:nvPicPr>
        <p:blipFill>
          <a:blip r:embed="rId6">
            <a:alphaModFix/>
          </a:blip>
          <a:stretch>
            <a:fillRect/>
          </a:stretch>
        </p:blipFill>
        <p:spPr>
          <a:xfrm>
            <a:off x="3482010" y="876287"/>
            <a:ext cx="2179963" cy="1535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advTm="18280">
        <p:fade/>
      </p:transition>
    </mc:Choice>
    <mc:Fallback xmlns="">
      <p:transition advTm="1828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descr="Ein Bild, das drinnen, Zahnbürste, Tisch, Tasse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sp>
        <p:nvSpPr>
          <p:cNvPr id="92" name="Google Shape;92;p19"/>
          <p:cNvSpPr txBox="1">
            <a:spLocks noGrp="1"/>
          </p:cNvSpPr>
          <p:nvPr>
            <p:ph type="body" idx="1"/>
          </p:nvPr>
        </p:nvSpPr>
        <p:spPr>
          <a:xfrm>
            <a:off x="387250" y="559825"/>
            <a:ext cx="5261700" cy="4365900"/>
          </a:xfrm>
          <a:prstGeom prst="rect">
            <a:avLst/>
          </a:prstGeom>
          <a:noFill/>
          <a:ln>
            <a:noFill/>
          </a:ln>
        </p:spPr>
        <p:txBody>
          <a:bodyPr spcFirstLastPara="1" wrap="square" lIns="8075" tIns="0" rIns="0" bIns="0" anchor="t" anchorCtr="0">
            <a:noAutofit/>
          </a:bodyPr>
          <a:lstStyle/>
          <a:p>
            <a:pPr marL="0" lvl="0" indent="0" algn="l" rtl="0">
              <a:spcBef>
                <a:spcPts val="0"/>
              </a:spcBef>
              <a:spcAft>
                <a:spcPts val="0"/>
              </a:spcAft>
              <a:buClr>
                <a:srgbClr val="0C0C0C"/>
              </a:buClr>
              <a:buSzPts val="1400"/>
              <a:buNone/>
            </a:pPr>
            <a:endParaRPr sz="1400"/>
          </a:p>
          <a:p>
            <a:pPr marL="0" lvl="0" indent="0" algn="l" rtl="0">
              <a:spcBef>
                <a:spcPts val="0"/>
              </a:spcBef>
              <a:spcAft>
                <a:spcPts val="0"/>
              </a:spcAft>
              <a:buClr>
                <a:srgbClr val="0C0C0C"/>
              </a:buClr>
              <a:buSzPts val="1400"/>
              <a:buNone/>
            </a:pPr>
            <a:r>
              <a:rPr lang="en" sz="1400"/>
              <a:t>Presenters</a:t>
            </a:r>
            <a:endParaRPr sz="1400"/>
          </a:p>
          <a:p>
            <a:pPr marL="203200" lvl="0" indent="-215900" algn="l" rtl="0">
              <a:spcBef>
                <a:spcPts val="0"/>
              </a:spcBef>
              <a:spcAft>
                <a:spcPts val="0"/>
              </a:spcAft>
              <a:buSzPts val="1400"/>
              <a:buFont typeface="Calibri"/>
              <a:buChar char="▪"/>
            </a:pPr>
            <a:r>
              <a:rPr lang="en" sz="1400"/>
              <a:t>Josh Eysenbach</a:t>
            </a:r>
            <a:endParaRPr sz="1400"/>
          </a:p>
          <a:p>
            <a:pPr marL="203200" lvl="0" indent="-215900" algn="l" rtl="0">
              <a:spcBef>
                <a:spcPts val="0"/>
              </a:spcBef>
              <a:spcAft>
                <a:spcPts val="0"/>
              </a:spcAft>
              <a:buSzPts val="1400"/>
              <a:buFont typeface="Calibri"/>
              <a:buChar char="▪"/>
            </a:pPr>
            <a:r>
              <a:rPr lang="en" sz="1400"/>
              <a:t>Jaclyn Coate</a:t>
            </a:r>
            <a:endParaRPr sz="1400"/>
          </a:p>
          <a:p>
            <a:pPr marL="0" lvl="0" indent="0" algn="l" rtl="0">
              <a:spcBef>
                <a:spcPts val="800"/>
              </a:spcBef>
              <a:spcAft>
                <a:spcPts val="0"/>
              </a:spcAft>
              <a:buClr>
                <a:schemeClr val="dk1"/>
              </a:buClr>
              <a:buSzPts val="1100"/>
              <a:buFont typeface="Arial"/>
              <a:buNone/>
            </a:pPr>
            <a:endParaRPr sz="1400"/>
          </a:p>
          <a:p>
            <a:pPr marL="0" lvl="0" indent="0" algn="l" rtl="0">
              <a:spcBef>
                <a:spcPts val="800"/>
              </a:spcBef>
              <a:spcAft>
                <a:spcPts val="0"/>
              </a:spcAft>
              <a:buClr>
                <a:schemeClr val="dk1"/>
              </a:buClr>
              <a:buSzPts val="1100"/>
              <a:buFont typeface="Arial"/>
              <a:buNone/>
            </a:pPr>
            <a:r>
              <a:rPr lang="en" sz="1400"/>
              <a:t>Data Set</a:t>
            </a:r>
            <a:endParaRPr sz="1100"/>
          </a:p>
          <a:p>
            <a:pPr marL="203200" lvl="0" indent="-203200" algn="l" rtl="0">
              <a:spcBef>
                <a:spcPts val="800"/>
              </a:spcBef>
              <a:spcAft>
                <a:spcPts val="0"/>
              </a:spcAft>
              <a:buSzPts val="1400"/>
              <a:buFont typeface="Calibri"/>
              <a:buChar char="▪"/>
            </a:pPr>
            <a:r>
              <a:rPr lang="en" sz="1400" u="sng">
                <a:solidFill>
                  <a:schemeClr val="hlink"/>
                </a:solidFill>
                <a:hlinkClick r:id="rId4"/>
              </a:rPr>
              <a:t>The COVID Tracking Project</a:t>
            </a:r>
            <a:endParaRPr sz="1400"/>
          </a:p>
          <a:p>
            <a:pPr marL="609600" lvl="1" indent="-215900" algn="l" rtl="0">
              <a:spcBef>
                <a:spcPts val="800"/>
              </a:spcBef>
              <a:spcAft>
                <a:spcPts val="0"/>
              </a:spcAft>
              <a:buSzPts val="1400"/>
              <a:buChar char="−"/>
            </a:pPr>
            <a:r>
              <a:rPr lang="en" sz="1400"/>
              <a:t>California data: ca.gov</a:t>
            </a:r>
            <a:endParaRPr sz="1400"/>
          </a:p>
          <a:p>
            <a:pPr marL="203200" lvl="0" indent="0" algn="l" rtl="0">
              <a:spcBef>
                <a:spcPts val="800"/>
              </a:spcBef>
              <a:spcAft>
                <a:spcPts val="0"/>
              </a:spcAft>
              <a:buNone/>
            </a:pPr>
            <a:endParaRPr sz="1400"/>
          </a:p>
          <a:p>
            <a:pPr marL="203200" lvl="0" indent="-203200" algn="l" rtl="0">
              <a:spcBef>
                <a:spcPts val="800"/>
              </a:spcBef>
              <a:spcAft>
                <a:spcPts val="0"/>
              </a:spcAft>
              <a:buSzPts val="1400"/>
              <a:buFont typeface="Calibri"/>
              <a:buChar char="▪"/>
            </a:pPr>
            <a:r>
              <a:rPr lang="en" sz="1400"/>
              <a:t>Severity Measurement</a:t>
            </a:r>
            <a:endParaRPr sz="1400"/>
          </a:p>
          <a:p>
            <a:pPr marL="609600" lvl="1" indent="-215900" algn="l" rtl="0">
              <a:lnSpc>
                <a:spcPct val="100000"/>
              </a:lnSpc>
              <a:spcBef>
                <a:spcPts val="800"/>
              </a:spcBef>
              <a:spcAft>
                <a:spcPts val="0"/>
              </a:spcAft>
              <a:buSzPts val="1400"/>
              <a:buFont typeface="Calibri"/>
              <a:buChar char="−"/>
            </a:pPr>
            <a:r>
              <a:rPr lang="en" sz="1400"/>
              <a:t>Positive Percent</a:t>
            </a:r>
            <a:endParaRPr sz="1400"/>
          </a:p>
          <a:p>
            <a:pPr marL="609600" lvl="1" indent="-215900" algn="l" rtl="0">
              <a:spcBef>
                <a:spcPts val="800"/>
              </a:spcBef>
              <a:spcAft>
                <a:spcPts val="0"/>
              </a:spcAft>
              <a:buSzPts val="1400"/>
              <a:buFont typeface="Calibri"/>
              <a:buChar char="−"/>
            </a:pPr>
            <a:r>
              <a:rPr lang="en" sz="1400"/>
              <a:t>Death Rate</a:t>
            </a:r>
            <a:endParaRPr sz="1400"/>
          </a:p>
          <a:p>
            <a:pPr marL="609600" lvl="1" indent="-215900" algn="l" rtl="0">
              <a:spcBef>
                <a:spcPts val="800"/>
              </a:spcBef>
              <a:spcAft>
                <a:spcPts val="0"/>
              </a:spcAft>
              <a:buSzPts val="1400"/>
              <a:buFont typeface="Calibri"/>
              <a:buChar char="−"/>
            </a:pPr>
            <a:r>
              <a:rPr lang="en" sz="1400" b="1"/>
              <a:t>Currently Hospitalized</a:t>
            </a:r>
            <a:endParaRPr sz="1400" b="1"/>
          </a:p>
          <a:p>
            <a:pPr marL="0" lvl="0" indent="0" algn="l" rtl="0">
              <a:lnSpc>
                <a:spcPct val="100000"/>
              </a:lnSpc>
              <a:spcBef>
                <a:spcPts val="800"/>
              </a:spcBef>
              <a:spcAft>
                <a:spcPts val="0"/>
              </a:spcAft>
              <a:buClr>
                <a:srgbClr val="0C0C0C"/>
              </a:buClr>
              <a:buSzPts val="1400"/>
              <a:buNone/>
            </a:pPr>
            <a:endParaRPr sz="1400"/>
          </a:p>
          <a:p>
            <a:pPr marL="0" lvl="0" indent="0" algn="l" rtl="0">
              <a:lnSpc>
                <a:spcPct val="100000"/>
              </a:lnSpc>
              <a:spcBef>
                <a:spcPts val="800"/>
              </a:spcBef>
              <a:spcAft>
                <a:spcPts val="0"/>
              </a:spcAft>
              <a:buClr>
                <a:srgbClr val="0C0C0C"/>
              </a:buClr>
              <a:buSzPts val="1400"/>
              <a:buNone/>
            </a:pP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93" name="Google Shape;93;p19"/>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Overview</a:t>
            </a:r>
            <a:endParaRPr sz="1100"/>
          </a:p>
        </p:txBody>
      </p:sp>
      <p:cxnSp>
        <p:nvCxnSpPr>
          <p:cNvPr id="94" name="Google Shape;94;p19"/>
          <p:cNvCxnSpPr/>
          <p:nvPr/>
        </p:nvCxnSpPr>
        <p:spPr>
          <a:xfrm rot="10800000">
            <a:off x="2717550" y="4050600"/>
            <a:ext cx="567000" cy="0"/>
          </a:xfrm>
          <a:prstGeom prst="straightConnector1">
            <a:avLst/>
          </a:prstGeom>
          <a:noFill/>
          <a:ln w="9525" cap="flat" cmpd="sng">
            <a:solidFill>
              <a:srgbClr val="6AA84F"/>
            </a:solidFill>
            <a:prstDash val="solid"/>
            <a:round/>
            <a:headEnd type="none" w="med" len="med"/>
            <a:tailEnd type="triangle" w="med" len="med"/>
          </a:ln>
        </p:spPr>
      </p:cxnSp>
      <p:pic>
        <p:nvPicPr>
          <p:cNvPr id="95" name="Google Shape;95;p19"/>
          <p:cNvPicPr preferRelativeResize="0"/>
          <p:nvPr/>
        </p:nvPicPr>
        <p:blipFill>
          <a:blip r:embed="rId5">
            <a:alphaModFix/>
          </a:blip>
          <a:stretch>
            <a:fillRect/>
          </a:stretch>
        </p:blipFill>
        <p:spPr>
          <a:xfrm>
            <a:off x="3457852" y="2728548"/>
            <a:ext cx="2228274" cy="1566014"/>
          </a:xfrm>
          <a:prstGeom prst="rect">
            <a:avLst/>
          </a:prstGeom>
          <a:noFill/>
          <a:ln>
            <a:noFill/>
          </a:ln>
        </p:spPr>
      </p:pic>
      <p:pic>
        <p:nvPicPr>
          <p:cNvPr id="96" name="Google Shape;96;p19"/>
          <p:cNvPicPr preferRelativeResize="0"/>
          <p:nvPr/>
        </p:nvPicPr>
        <p:blipFill>
          <a:blip r:embed="rId6">
            <a:alphaModFix/>
          </a:blip>
          <a:stretch>
            <a:fillRect/>
          </a:stretch>
        </p:blipFill>
        <p:spPr>
          <a:xfrm>
            <a:off x="3482010" y="876287"/>
            <a:ext cx="2179963" cy="1535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advTm="32850">
        <p:fade/>
      </p:transition>
    </mc:Choice>
    <mc:Fallback xmlns="">
      <p:transition advTm="3285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body" idx="1"/>
          </p:nvPr>
        </p:nvSpPr>
        <p:spPr>
          <a:xfrm>
            <a:off x="387250" y="486625"/>
            <a:ext cx="3118200" cy="3866400"/>
          </a:xfrm>
          <a:prstGeom prst="rect">
            <a:avLst/>
          </a:prstGeom>
          <a:noFill/>
          <a:ln>
            <a:noFill/>
          </a:ln>
        </p:spPr>
        <p:txBody>
          <a:bodyPr spcFirstLastPara="1" wrap="square" lIns="8075" tIns="0" rIns="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Stationary v Non-stationary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Realization</a:t>
            </a:r>
            <a:endParaRPr sz="1400"/>
          </a:p>
          <a:p>
            <a:pPr marL="457200" lvl="0" indent="-317500" algn="l" rtl="0">
              <a:spcBef>
                <a:spcPts val="0"/>
              </a:spcBef>
              <a:spcAft>
                <a:spcPts val="0"/>
              </a:spcAft>
              <a:buSzPts val="1400"/>
              <a:buFont typeface="Calibri"/>
              <a:buChar char="▪"/>
            </a:pPr>
            <a:r>
              <a:rPr lang="en" sz="1400"/>
              <a:t>heavy wandering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ACF</a:t>
            </a:r>
            <a:endParaRPr sz="1400"/>
          </a:p>
          <a:p>
            <a:pPr marL="457200" lvl="0" indent="-317500" algn="l" rtl="0">
              <a:spcBef>
                <a:spcPts val="0"/>
              </a:spcBef>
              <a:spcAft>
                <a:spcPts val="0"/>
              </a:spcAft>
              <a:buSzPts val="1400"/>
              <a:buFont typeface="Calibri"/>
              <a:buChar char="▪"/>
            </a:pPr>
            <a:r>
              <a:rPr lang="en" sz="1400"/>
              <a:t>slowly damping</a:t>
            </a:r>
            <a:endParaRPr sz="1400"/>
          </a:p>
          <a:p>
            <a:pPr marL="457200" lvl="0" indent="-317500" algn="l" rtl="0">
              <a:spcBef>
                <a:spcPts val="0"/>
              </a:spcBef>
              <a:spcAft>
                <a:spcPts val="0"/>
              </a:spcAft>
              <a:buSzPts val="1400"/>
              <a:buFont typeface="Calibri"/>
              <a:buChar char="▪"/>
            </a:pPr>
            <a:r>
              <a:rPr lang="en" sz="1400"/>
              <a:t>pos and neg correlation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Spectral Densities</a:t>
            </a:r>
            <a:endParaRPr sz="1400"/>
          </a:p>
          <a:p>
            <a:pPr marL="457200" lvl="0" indent="-317500" algn="l" rtl="0">
              <a:lnSpc>
                <a:spcPct val="100000"/>
              </a:lnSpc>
              <a:spcBef>
                <a:spcPts val="800"/>
              </a:spcBef>
              <a:spcAft>
                <a:spcPts val="0"/>
              </a:spcAft>
              <a:buSzPts val="1400"/>
              <a:buFont typeface="Calibri"/>
              <a:buChar char="▪"/>
            </a:pPr>
            <a:r>
              <a:rPr lang="en" sz="1400"/>
              <a:t>frequency = 0</a:t>
            </a:r>
            <a:endParaRPr sz="1400"/>
          </a:p>
          <a:p>
            <a:pPr marL="457200" lvl="0" indent="-317500" algn="l" rtl="0">
              <a:lnSpc>
                <a:spcPct val="100000"/>
              </a:lnSpc>
              <a:spcBef>
                <a:spcPts val="0"/>
              </a:spcBef>
              <a:spcAft>
                <a:spcPts val="0"/>
              </a:spcAft>
              <a:buSzPts val="1400"/>
              <a:buFont typeface="Calibri"/>
              <a:buChar char="▪"/>
            </a:pPr>
            <a:r>
              <a:rPr lang="en" sz="1400"/>
              <a:t>slight wave feature</a:t>
            </a:r>
            <a:endParaRPr sz="1400"/>
          </a:p>
          <a:p>
            <a:pPr marL="0" lvl="0" indent="0" algn="l" rtl="0">
              <a:lnSpc>
                <a:spcPct val="100000"/>
              </a:lnSpc>
              <a:spcBef>
                <a:spcPts val="800"/>
              </a:spcBef>
              <a:spcAft>
                <a:spcPts val="0"/>
              </a:spcAft>
              <a:buNone/>
            </a:pPr>
            <a:endParaRPr sz="1400"/>
          </a:p>
          <a:p>
            <a:pPr marL="0" lvl="0" indent="0" algn="l" rtl="0">
              <a:lnSpc>
                <a:spcPct val="100000"/>
              </a:lnSpc>
              <a:spcBef>
                <a:spcPts val="800"/>
              </a:spcBef>
              <a:spcAft>
                <a:spcPts val="0"/>
              </a:spcAft>
              <a:buNone/>
            </a:pPr>
            <a:r>
              <a:rPr lang="en" sz="1400"/>
              <a:t>Difference and Transformation</a:t>
            </a:r>
            <a:endParaRPr sz="1400"/>
          </a:p>
        </p:txBody>
      </p:sp>
      <p:sp>
        <p:nvSpPr>
          <p:cNvPr id="103" name="Google Shape;103;p20"/>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a:t>
            </a:r>
            <a:endParaRPr sz="1100">
              <a:solidFill>
                <a:schemeClr val="dk1"/>
              </a:solidFill>
            </a:endParaRPr>
          </a:p>
        </p:txBody>
      </p:sp>
      <p:pic>
        <p:nvPicPr>
          <p:cNvPr id="104" name="Google Shape;104;p20" descr="Ein Bild, das Person, drinnen, Mann, offen enthält.&#10;&#10;Automatisch generierte Beschreibung"/>
          <p:cNvPicPr preferRelativeResize="0"/>
          <p:nvPr/>
        </p:nvPicPr>
        <p:blipFill rotWithShape="1">
          <a:blip r:embed="rId4">
            <a:alphaModFix/>
          </a:blip>
          <a:srcRect/>
          <a:stretch/>
        </p:blipFill>
        <p:spPr>
          <a:xfrm>
            <a:off x="5934500" y="0"/>
            <a:ext cx="3209700" cy="5147700"/>
          </a:xfrm>
          <a:prstGeom prst="rect">
            <a:avLst/>
          </a:prstGeom>
          <a:solidFill>
            <a:srgbClr val="D8D8D8"/>
          </a:solidFill>
          <a:ln>
            <a:noFill/>
          </a:ln>
        </p:spPr>
      </p:pic>
      <p:pic>
        <p:nvPicPr>
          <p:cNvPr id="2" name="Picture 1">
            <a:extLst>
              <a:ext uri="{FF2B5EF4-FFF2-40B4-BE49-F238E27FC236}">
                <a16:creationId xmlns:a16="http://schemas.microsoft.com/office/drawing/2014/main" id="{EAE95E35-56B6-AA46-8459-7650ACF824A0}"/>
              </a:ext>
            </a:extLst>
          </p:cNvPr>
          <p:cNvPicPr>
            <a:picLocks noChangeAspect="1"/>
          </p:cNvPicPr>
          <p:nvPr/>
        </p:nvPicPr>
        <p:blipFill>
          <a:blip r:embed="rId5"/>
          <a:stretch>
            <a:fillRect/>
          </a:stretch>
        </p:blipFill>
        <p:spPr>
          <a:xfrm>
            <a:off x="2580135" y="1246619"/>
            <a:ext cx="3354165" cy="2346411"/>
          </a:xfrm>
          <a:prstGeom prst="rect">
            <a:avLst/>
          </a:prstGeom>
        </p:spPr>
      </p:pic>
      <p:pic>
        <p:nvPicPr>
          <p:cNvPr id="3" name="Picture 2">
            <a:extLst>
              <a:ext uri="{FF2B5EF4-FFF2-40B4-BE49-F238E27FC236}">
                <a16:creationId xmlns:a16="http://schemas.microsoft.com/office/drawing/2014/main" id="{DFB7EC9F-2206-D74B-9142-B1772A103A95}"/>
              </a:ext>
            </a:extLst>
          </p:cNvPr>
          <p:cNvPicPr>
            <a:picLocks noChangeAspect="1"/>
          </p:cNvPicPr>
          <p:nvPr/>
        </p:nvPicPr>
        <p:blipFill>
          <a:blip r:embed="rId6"/>
          <a:stretch>
            <a:fillRect/>
          </a:stretch>
        </p:blipFill>
        <p:spPr>
          <a:xfrm>
            <a:off x="2614215" y="710452"/>
            <a:ext cx="3270897" cy="2265218"/>
          </a:xfrm>
          <a:prstGeom prst="rect">
            <a:avLst/>
          </a:prstGeom>
        </p:spPr>
      </p:pic>
      <p:pic>
        <p:nvPicPr>
          <p:cNvPr id="4" name="Picture 3">
            <a:extLst>
              <a:ext uri="{FF2B5EF4-FFF2-40B4-BE49-F238E27FC236}">
                <a16:creationId xmlns:a16="http://schemas.microsoft.com/office/drawing/2014/main" id="{67E46D91-B40C-654A-8A39-D67F15D8BDEF}"/>
              </a:ext>
            </a:extLst>
          </p:cNvPr>
          <p:cNvPicPr>
            <a:picLocks noChangeAspect="1"/>
          </p:cNvPicPr>
          <p:nvPr/>
        </p:nvPicPr>
        <p:blipFill>
          <a:blip r:embed="rId7"/>
          <a:stretch>
            <a:fillRect/>
          </a:stretch>
        </p:blipFill>
        <p:spPr>
          <a:xfrm>
            <a:off x="3095412" y="3076576"/>
            <a:ext cx="2323609" cy="1640609"/>
          </a:xfrm>
          <a:prstGeom prst="rect">
            <a:avLst/>
          </a:prstGeom>
        </p:spPr>
      </p:pic>
      <p:pic>
        <p:nvPicPr>
          <p:cNvPr id="5" name="Picture 4">
            <a:extLst>
              <a:ext uri="{FF2B5EF4-FFF2-40B4-BE49-F238E27FC236}">
                <a16:creationId xmlns:a16="http://schemas.microsoft.com/office/drawing/2014/main" id="{0774D83B-2DEF-8347-845C-E9B0046B5767}"/>
              </a:ext>
            </a:extLst>
          </p:cNvPr>
          <p:cNvPicPr>
            <a:picLocks noChangeAspect="1"/>
          </p:cNvPicPr>
          <p:nvPr/>
        </p:nvPicPr>
        <p:blipFill>
          <a:blip r:embed="rId8"/>
          <a:stretch>
            <a:fillRect/>
          </a:stretch>
        </p:blipFill>
        <p:spPr>
          <a:xfrm>
            <a:off x="2665072" y="1335196"/>
            <a:ext cx="3254120" cy="226521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0" advTm="59450">
        <p:fade/>
      </p:transition>
    </mc:Choice>
    <mc:Fallback xmlns="">
      <p:transition advTm="594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body" idx="1"/>
          </p:nvPr>
        </p:nvSpPr>
        <p:spPr>
          <a:xfrm>
            <a:off x="387250" y="486625"/>
            <a:ext cx="5440500" cy="44310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None/>
            </a:pPr>
            <a:endParaRPr sz="1400"/>
          </a:p>
          <a:p>
            <a:pPr marL="0" lvl="0" indent="0" algn="l" rtl="0">
              <a:lnSpc>
                <a:spcPct val="100000"/>
              </a:lnSpc>
              <a:spcBef>
                <a:spcPts val="800"/>
              </a:spcBef>
              <a:spcAft>
                <a:spcPts val="0"/>
              </a:spcAft>
              <a:buNone/>
            </a:pPr>
            <a:r>
              <a:rPr lang="en" sz="1400"/>
              <a:t>ARMA Candidate Models</a:t>
            </a:r>
            <a:endParaRPr sz="1100"/>
          </a:p>
          <a:p>
            <a:pPr marL="457200" lvl="0" indent="-317500" algn="l" rtl="0">
              <a:lnSpc>
                <a:spcPct val="100000"/>
              </a:lnSpc>
              <a:spcBef>
                <a:spcPts val="800"/>
              </a:spcBef>
              <a:spcAft>
                <a:spcPts val="0"/>
              </a:spcAft>
              <a:buSzPts val="1400"/>
              <a:buFont typeface="Calibri"/>
              <a:buChar char="▪"/>
            </a:pPr>
            <a:r>
              <a:rPr lang="en" sz="1400"/>
              <a:t>ARMA(5, 1)</a:t>
            </a:r>
            <a:endParaRPr sz="1400"/>
          </a:p>
          <a:p>
            <a:pPr marL="914400" lvl="1" indent="-317500" algn="l" rtl="0">
              <a:lnSpc>
                <a:spcPct val="100000"/>
              </a:lnSpc>
              <a:spcBef>
                <a:spcPts val="0"/>
              </a:spcBef>
              <a:spcAft>
                <a:spcPts val="0"/>
              </a:spcAft>
              <a:buSzPts val="1400"/>
              <a:buFont typeface="Calibri"/>
              <a:buChar char="−"/>
            </a:pPr>
            <a:r>
              <a:rPr lang="en" sz="1400"/>
              <a:t>AIC: 14.5898</a:t>
            </a:r>
            <a:endParaRPr sz="1400"/>
          </a:p>
          <a:p>
            <a:pPr marL="457200" lvl="0" indent="-317500" algn="l" rtl="0">
              <a:lnSpc>
                <a:spcPct val="100000"/>
              </a:lnSpc>
              <a:spcBef>
                <a:spcPts val="0"/>
              </a:spcBef>
              <a:spcAft>
                <a:spcPts val="0"/>
              </a:spcAft>
              <a:buSzPts val="1400"/>
              <a:buFont typeface="Calibri"/>
              <a:buChar char="▪"/>
            </a:pPr>
            <a:r>
              <a:rPr lang="en" sz="1400"/>
              <a:t>AR(2)</a:t>
            </a:r>
            <a:endParaRPr sz="1400"/>
          </a:p>
          <a:p>
            <a:pPr marL="914400" lvl="1" indent="-317500" algn="l" rtl="0">
              <a:lnSpc>
                <a:spcPct val="100000"/>
              </a:lnSpc>
              <a:spcBef>
                <a:spcPts val="0"/>
              </a:spcBef>
              <a:spcAft>
                <a:spcPts val="0"/>
              </a:spcAft>
              <a:buSzPts val="1400"/>
              <a:buChar char="−"/>
            </a:pPr>
            <a:r>
              <a:rPr lang="en" sz="1400"/>
              <a:t>AIC: 14.6598</a:t>
            </a:r>
            <a:endParaRPr sz="1400"/>
          </a:p>
          <a:p>
            <a:pPr marL="0" lvl="0" indent="0" algn="l" rtl="0">
              <a:lnSpc>
                <a:spcPct val="100000"/>
              </a:lnSpc>
              <a:spcBef>
                <a:spcPts val="800"/>
              </a:spcBef>
              <a:spcAft>
                <a:spcPts val="0"/>
              </a:spcAft>
              <a:buNone/>
            </a:pPr>
            <a:endParaRPr sz="1400"/>
          </a:p>
          <a:p>
            <a:pPr marL="203200" lvl="0" indent="-114300" algn="l" rtl="0">
              <a:lnSpc>
                <a:spcPct val="100000"/>
              </a:lnSpc>
              <a:spcBef>
                <a:spcPts val="800"/>
              </a:spcBef>
              <a:spcAft>
                <a:spcPts val="0"/>
              </a:spcAft>
              <a:buClr>
                <a:srgbClr val="0C0C0C"/>
              </a:buClr>
              <a:buSzPts val="1400"/>
              <a:buNone/>
            </a:pPr>
            <a:r>
              <a:rPr lang="en" sz="1400"/>
              <a:t>Model Equations</a:t>
            </a:r>
            <a:endParaRPr sz="1400"/>
          </a:p>
          <a:p>
            <a:pPr marL="457200" lvl="0" indent="-317500" algn="l" rtl="0">
              <a:lnSpc>
                <a:spcPct val="100000"/>
              </a:lnSpc>
              <a:spcBef>
                <a:spcPts val="800"/>
              </a:spcBef>
              <a:spcAft>
                <a:spcPts val="0"/>
              </a:spcAft>
              <a:buSzPts val="1400"/>
              <a:buFont typeface="Calibri"/>
              <a:buChar char="▪"/>
            </a:pPr>
            <a:r>
              <a:rPr lang="en" sz="1400"/>
              <a:t>ARIMA(5,1,1), s = 7</a:t>
            </a:r>
            <a:endParaRPr sz="1400"/>
          </a:p>
          <a:p>
            <a:pPr marL="0" lvl="0" indent="0" algn="l" rtl="0">
              <a:lnSpc>
                <a:spcPct val="115000"/>
              </a:lnSpc>
              <a:spcBef>
                <a:spcPts val="0"/>
              </a:spcBef>
              <a:spcAft>
                <a:spcPts val="0"/>
              </a:spcAft>
              <a:buClr>
                <a:schemeClr val="dk1"/>
              </a:buClr>
              <a:buSzPts val="1100"/>
              <a:buFont typeface="Arial"/>
              <a:buNone/>
            </a:pPr>
            <a:r>
              <a:rPr lang="en" sz="1400">
                <a:solidFill>
                  <a:srgbClr val="000000"/>
                </a:solidFill>
              </a:rPr>
              <a:t>(1+.6073B-.5494B</a:t>
            </a:r>
            <a:r>
              <a:rPr lang="en" sz="1400" baseline="30000">
                <a:solidFill>
                  <a:srgbClr val="000000"/>
                </a:solidFill>
              </a:rPr>
              <a:t>2</a:t>
            </a:r>
            <a:r>
              <a:rPr lang="en" sz="1400">
                <a:solidFill>
                  <a:srgbClr val="000000"/>
                </a:solidFill>
              </a:rPr>
              <a:t>-.5896B</a:t>
            </a:r>
            <a:r>
              <a:rPr lang="en" sz="1400" baseline="30000">
                <a:solidFill>
                  <a:srgbClr val="000000"/>
                </a:solidFill>
              </a:rPr>
              <a:t>3</a:t>
            </a:r>
            <a:r>
              <a:rPr lang="en" sz="1400">
                <a:solidFill>
                  <a:srgbClr val="000000"/>
                </a:solidFill>
              </a:rPr>
              <a:t>-.0396B</a:t>
            </a:r>
            <a:r>
              <a:rPr lang="en" sz="1400" baseline="30000">
                <a:solidFill>
                  <a:srgbClr val="000000"/>
                </a:solidFill>
              </a:rPr>
              <a:t>4</a:t>
            </a:r>
            <a:r>
              <a:rPr lang="en" sz="1400">
                <a:solidFill>
                  <a:srgbClr val="000000"/>
                </a:solidFill>
              </a:rPr>
              <a:t>+.3023B</a:t>
            </a:r>
            <a:r>
              <a:rPr lang="en" sz="1400" baseline="30000">
                <a:solidFill>
                  <a:srgbClr val="000000"/>
                </a:solidFill>
              </a:rPr>
              <a:t>5</a:t>
            </a:r>
            <a:r>
              <a:rPr lang="en" sz="1400">
                <a:solidFill>
                  <a:srgbClr val="000000"/>
                </a:solidFill>
              </a:rPr>
              <a:t>)(1-B</a:t>
            </a:r>
            <a:r>
              <a:rPr lang="en" sz="1400" baseline="30000">
                <a:solidFill>
                  <a:srgbClr val="000000"/>
                </a:solidFill>
              </a:rPr>
              <a:t>7</a:t>
            </a:r>
            <a:r>
              <a:rPr lang="en" sz="1400">
                <a:solidFill>
                  <a:srgbClr val="000000"/>
                </a:solidFill>
              </a:rPr>
              <a:t>)(1-B)(X</a:t>
            </a:r>
            <a:r>
              <a:rPr lang="en" sz="1400" baseline="-25000">
                <a:solidFill>
                  <a:srgbClr val="000000"/>
                </a:solidFill>
              </a:rPr>
              <a:t>t</a:t>
            </a:r>
            <a:r>
              <a:rPr lang="en" sz="1400">
                <a:solidFill>
                  <a:srgbClr val="000000"/>
                </a:solidFill>
              </a:rPr>
              <a:t>+37955.28)= a</a:t>
            </a:r>
            <a:r>
              <a:rPr lang="en" sz="1400" baseline="-25000">
                <a:solidFill>
                  <a:srgbClr val="000000"/>
                </a:solidFill>
              </a:rPr>
              <a:t>t</a:t>
            </a:r>
            <a:endParaRPr sz="1400">
              <a:solidFill>
                <a:srgbClr val="000000"/>
              </a:solidFill>
            </a:endParaRPr>
          </a:p>
          <a:p>
            <a:pPr marL="0" lvl="0" indent="0" algn="l" rtl="0">
              <a:lnSpc>
                <a:spcPct val="115000"/>
              </a:lnSpc>
              <a:spcBef>
                <a:spcPts val="0"/>
              </a:spcBef>
              <a:spcAft>
                <a:spcPts val="0"/>
              </a:spcAft>
              <a:buClr>
                <a:schemeClr val="dk1"/>
              </a:buClr>
              <a:buSzPts val="1100"/>
              <a:buNone/>
            </a:pPr>
            <a:endParaRPr sz="1400">
              <a:solidFill>
                <a:srgbClr val="000000"/>
              </a:solidFill>
            </a:endParaRPr>
          </a:p>
          <a:p>
            <a:pPr marL="457200" lvl="0" indent="-317500" algn="l" rtl="0">
              <a:lnSpc>
                <a:spcPct val="100000"/>
              </a:lnSpc>
              <a:spcBef>
                <a:spcPts val="800"/>
              </a:spcBef>
              <a:spcAft>
                <a:spcPts val="0"/>
              </a:spcAft>
              <a:buSzPts val="1400"/>
              <a:buFont typeface="Calibri"/>
              <a:buChar char="▪"/>
            </a:pPr>
            <a:r>
              <a:rPr lang="en" sz="1400"/>
              <a:t>ARIMA(2,1,0), s = 7</a:t>
            </a:r>
            <a:endParaRPr sz="1400"/>
          </a:p>
          <a:p>
            <a:pPr marL="0" lvl="0" indent="457200" algn="l" rtl="0">
              <a:lnSpc>
                <a:spcPct val="115000"/>
              </a:lnSpc>
              <a:spcBef>
                <a:spcPts val="0"/>
              </a:spcBef>
              <a:spcAft>
                <a:spcPts val="0"/>
              </a:spcAft>
              <a:buClr>
                <a:schemeClr val="dk1"/>
              </a:buClr>
              <a:buSzPts val="1100"/>
              <a:buNone/>
            </a:pPr>
            <a:r>
              <a:rPr lang="en" sz="1400">
                <a:solidFill>
                  <a:srgbClr val="000000"/>
                </a:solidFill>
              </a:rPr>
              <a:t>(1-.1531B-.4183B</a:t>
            </a:r>
            <a:r>
              <a:rPr lang="en" sz="1400" baseline="30000">
                <a:solidFill>
                  <a:srgbClr val="000000"/>
                </a:solidFill>
              </a:rPr>
              <a:t>2</a:t>
            </a:r>
            <a:r>
              <a:rPr lang="en" sz="1400">
                <a:solidFill>
                  <a:srgbClr val="000000"/>
                </a:solidFill>
              </a:rPr>
              <a:t>)(1-B</a:t>
            </a:r>
            <a:r>
              <a:rPr lang="en" sz="1400" baseline="30000">
                <a:solidFill>
                  <a:srgbClr val="000000"/>
                </a:solidFill>
              </a:rPr>
              <a:t>7</a:t>
            </a:r>
            <a:r>
              <a:rPr lang="en" sz="1400">
                <a:solidFill>
                  <a:srgbClr val="000000"/>
                </a:solidFill>
              </a:rPr>
              <a:t>)(1-B)(X</a:t>
            </a:r>
            <a:r>
              <a:rPr lang="en" sz="1400" baseline="-25000">
                <a:solidFill>
                  <a:srgbClr val="000000"/>
                </a:solidFill>
              </a:rPr>
              <a:t>t</a:t>
            </a:r>
            <a:r>
              <a:rPr lang="en" sz="1400">
                <a:solidFill>
                  <a:srgbClr val="000000"/>
                </a:solidFill>
              </a:rPr>
              <a:t>+37955.28)= a</a:t>
            </a:r>
            <a:r>
              <a:rPr lang="en" sz="1400" baseline="-25000">
                <a:solidFill>
                  <a:srgbClr val="000000"/>
                </a:solidFill>
              </a:rPr>
              <a:t>t</a:t>
            </a:r>
            <a:endParaRPr sz="1400"/>
          </a:p>
        </p:txBody>
      </p:sp>
      <p:sp>
        <p:nvSpPr>
          <p:cNvPr id="115" name="Google Shape;115;p21"/>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a:t>
            </a:r>
            <a:endParaRPr sz="1100">
              <a:solidFill>
                <a:schemeClr val="dk1"/>
              </a:solidFill>
            </a:endParaRPr>
          </a:p>
        </p:txBody>
      </p:sp>
      <p:pic>
        <p:nvPicPr>
          <p:cNvPr id="116" name="Google Shape;116;p21" descr="Ein Bild, das Tisch, Person, sitzend, Brille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spTree>
  </p:cSld>
  <p:clrMapOvr>
    <a:masterClrMapping/>
  </p:clrMapOvr>
  <mc:AlternateContent xmlns:mc="http://schemas.openxmlformats.org/markup-compatibility/2006" xmlns:p14="http://schemas.microsoft.com/office/powerpoint/2010/main">
    <mc:Choice Requires="p14">
      <p:transition p14:dur="100" advTm="14400">
        <p:fade/>
      </p:transition>
    </mc:Choice>
    <mc:Fallback xmlns="">
      <p:transition advTm="144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387250" y="486627"/>
            <a:ext cx="5261700" cy="3866400"/>
          </a:xfrm>
          <a:prstGeom prst="rect">
            <a:avLst/>
          </a:prstGeom>
          <a:noFill/>
          <a:ln>
            <a:noFill/>
          </a:ln>
        </p:spPr>
        <p:txBody>
          <a:bodyPr spcFirstLastPara="1" wrap="square" lIns="8075" tIns="0" rIns="0" bIns="0" anchor="t" anchorCtr="0">
            <a:noAutofit/>
          </a:bodyPr>
          <a:lstStyle/>
          <a:p>
            <a:pPr marL="0" lvl="0" indent="0" algn="l" rtl="0">
              <a:spcBef>
                <a:spcPts val="800"/>
              </a:spcBef>
              <a:spcAft>
                <a:spcPts val="0"/>
              </a:spcAft>
              <a:buNone/>
            </a:pPr>
            <a:r>
              <a:rPr lang="en" sz="1400">
                <a:solidFill>
                  <a:schemeClr val="dk1"/>
                </a:solidFill>
              </a:rPr>
              <a:t>7 Day Forecast</a:t>
            </a:r>
            <a:endParaRPr sz="1400">
              <a:solidFill>
                <a:schemeClr val="dk1"/>
              </a:solidFill>
            </a:endParaRPr>
          </a:p>
          <a:p>
            <a:pPr marL="457200" lvl="0" indent="-317500" algn="l" rtl="0">
              <a:lnSpc>
                <a:spcPct val="100000"/>
              </a:lnSpc>
              <a:spcBef>
                <a:spcPts val="800"/>
              </a:spcBef>
              <a:spcAft>
                <a:spcPts val="0"/>
              </a:spcAft>
              <a:buClr>
                <a:schemeClr val="dk1"/>
              </a:buClr>
              <a:buSzPts val="1400"/>
              <a:buChar char="▪"/>
            </a:pPr>
            <a:r>
              <a:rPr lang="en" sz="1400">
                <a:solidFill>
                  <a:schemeClr val="dk1"/>
                </a:solidFill>
              </a:rPr>
              <a:t>ARIMA(5, 1, 1), s = 7</a:t>
            </a:r>
            <a:r>
              <a:rPr lang="en" sz="1400"/>
              <a:t>   </a:t>
            </a:r>
            <a:endParaRPr sz="1400">
              <a:solidFill>
                <a:schemeClr val="dk1"/>
              </a:solidFill>
            </a:endParaRPr>
          </a:p>
          <a:p>
            <a:pPr marL="914400" lvl="1" indent="-317500" algn="l" rtl="0">
              <a:lnSpc>
                <a:spcPct val="100000"/>
              </a:lnSpc>
              <a:spcBef>
                <a:spcPts val="800"/>
              </a:spcBef>
              <a:spcAft>
                <a:spcPts val="0"/>
              </a:spcAft>
              <a:buClr>
                <a:schemeClr val="dk1"/>
              </a:buClr>
              <a:buSzPts val="1400"/>
              <a:buChar char="−"/>
            </a:pPr>
            <a:r>
              <a:rPr lang="en" sz="1400">
                <a:solidFill>
                  <a:schemeClr val="dk1"/>
                </a:solidFill>
              </a:rPr>
              <a:t>Windowed ASE: </a:t>
            </a:r>
            <a:r>
              <a:rPr lang="en" sz="1400"/>
              <a:t>262,139,992</a:t>
            </a:r>
            <a:endParaRPr sz="900">
              <a:solidFill>
                <a:schemeClr val="dk1"/>
              </a:solidFill>
              <a:highlight>
                <a:srgbClr val="FFFFFF"/>
              </a:highlight>
              <a:latin typeface="Courier New"/>
              <a:ea typeface="Courier New"/>
              <a:cs typeface="Courier New"/>
              <a:sym typeface="Courier New"/>
            </a:endParaRPr>
          </a:p>
          <a:p>
            <a:pPr marL="914400" lvl="1" indent="-317500" algn="l" rtl="0">
              <a:lnSpc>
                <a:spcPct val="100000"/>
              </a:lnSpc>
              <a:spcBef>
                <a:spcPts val="800"/>
              </a:spcBef>
              <a:spcAft>
                <a:spcPts val="0"/>
              </a:spcAft>
              <a:buSzPts val="1400"/>
              <a:buChar char="−"/>
            </a:pPr>
            <a:endParaRPr sz="1400"/>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457200" lvl="0" indent="-317500" algn="l" rtl="0">
              <a:spcBef>
                <a:spcPts val="800"/>
              </a:spcBef>
              <a:spcAft>
                <a:spcPts val="0"/>
              </a:spcAft>
              <a:buClr>
                <a:schemeClr val="dk1"/>
              </a:buClr>
              <a:buSzPts val="1400"/>
              <a:buChar char="▪"/>
            </a:pPr>
            <a:r>
              <a:rPr lang="en" sz="1400">
                <a:solidFill>
                  <a:schemeClr val="dk1"/>
                </a:solidFill>
              </a:rPr>
              <a:t>ARIMA(2, 1, 0), s = 7</a:t>
            </a:r>
            <a:endParaRPr sz="1400">
              <a:solidFill>
                <a:schemeClr val="dk1"/>
              </a:solidFill>
            </a:endParaRPr>
          </a:p>
          <a:p>
            <a:pPr marL="914400" lvl="1" indent="-317500" algn="l" rtl="0">
              <a:spcBef>
                <a:spcPts val="800"/>
              </a:spcBef>
              <a:spcAft>
                <a:spcPts val="0"/>
              </a:spcAft>
              <a:buClr>
                <a:schemeClr val="dk1"/>
              </a:buClr>
              <a:buSzPts val="1400"/>
              <a:buChar char="−"/>
            </a:pPr>
            <a:r>
              <a:rPr lang="en" sz="1400"/>
              <a:t>Windowed ASE: 303,009,042</a:t>
            </a: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123" name="Google Shape;123;p22"/>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a:t>
            </a:r>
            <a:endParaRPr sz="1100">
              <a:solidFill>
                <a:schemeClr val="dk1"/>
              </a:solidFill>
            </a:endParaRPr>
          </a:p>
        </p:txBody>
      </p:sp>
      <p:pic>
        <p:nvPicPr>
          <p:cNvPr id="124" name="Google Shape;124;p22"/>
          <p:cNvPicPr preferRelativeResize="0"/>
          <p:nvPr/>
        </p:nvPicPr>
        <p:blipFill rotWithShape="1">
          <a:blip r:embed="rId4">
            <a:alphaModFix/>
          </a:blip>
          <a:srcRect/>
          <a:stretch/>
        </p:blipFill>
        <p:spPr>
          <a:xfrm>
            <a:off x="5937011" y="0"/>
            <a:ext cx="3207000" cy="5143500"/>
          </a:xfrm>
          <a:prstGeom prst="rect">
            <a:avLst/>
          </a:prstGeom>
          <a:solidFill>
            <a:srgbClr val="D8D8D8"/>
          </a:solidFill>
          <a:ln>
            <a:noFill/>
          </a:ln>
        </p:spPr>
      </p:pic>
      <p:pic>
        <p:nvPicPr>
          <p:cNvPr id="2" name="Picture 1">
            <a:extLst>
              <a:ext uri="{FF2B5EF4-FFF2-40B4-BE49-F238E27FC236}">
                <a16:creationId xmlns:a16="http://schemas.microsoft.com/office/drawing/2014/main" id="{4CE75F78-A618-D248-AE89-301DB87BEB05}"/>
              </a:ext>
            </a:extLst>
          </p:cNvPr>
          <p:cNvPicPr>
            <a:picLocks noChangeAspect="1"/>
          </p:cNvPicPr>
          <p:nvPr/>
        </p:nvPicPr>
        <p:blipFill>
          <a:blip r:embed="rId5"/>
          <a:stretch>
            <a:fillRect/>
          </a:stretch>
        </p:blipFill>
        <p:spPr>
          <a:xfrm>
            <a:off x="551156" y="3609330"/>
            <a:ext cx="2303038" cy="1480524"/>
          </a:xfrm>
          <a:prstGeom prst="rect">
            <a:avLst/>
          </a:prstGeom>
        </p:spPr>
      </p:pic>
      <p:pic>
        <p:nvPicPr>
          <p:cNvPr id="3" name="Picture 2">
            <a:extLst>
              <a:ext uri="{FF2B5EF4-FFF2-40B4-BE49-F238E27FC236}">
                <a16:creationId xmlns:a16="http://schemas.microsoft.com/office/drawing/2014/main" id="{521D51BB-8E1C-0F4B-8536-C375EA0C5DE7}"/>
              </a:ext>
            </a:extLst>
          </p:cNvPr>
          <p:cNvPicPr>
            <a:picLocks noChangeAspect="1"/>
          </p:cNvPicPr>
          <p:nvPr/>
        </p:nvPicPr>
        <p:blipFill>
          <a:blip r:embed="rId6"/>
          <a:stretch>
            <a:fillRect/>
          </a:stretch>
        </p:blipFill>
        <p:spPr>
          <a:xfrm>
            <a:off x="3018100" y="3594894"/>
            <a:ext cx="2303038" cy="1473114"/>
          </a:xfrm>
          <a:prstGeom prst="rect">
            <a:avLst/>
          </a:prstGeom>
        </p:spPr>
      </p:pic>
      <p:pic>
        <p:nvPicPr>
          <p:cNvPr id="5" name="Picture 4">
            <a:extLst>
              <a:ext uri="{FF2B5EF4-FFF2-40B4-BE49-F238E27FC236}">
                <a16:creationId xmlns:a16="http://schemas.microsoft.com/office/drawing/2014/main" id="{781436E1-5D94-6147-AB6B-26B2E7D95EBD}"/>
              </a:ext>
            </a:extLst>
          </p:cNvPr>
          <p:cNvPicPr>
            <a:picLocks noChangeAspect="1"/>
          </p:cNvPicPr>
          <p:nvPr/>
        </p:nvPicPr>
        <p:blipFill>
          <a:blip r:embed="rId7"/>
          <a:stretch>
            <a:fillRect/>
          </a:stretch>
        </p:blipFill>
        <p:spPr>
          <a:xfrm>
            <a:off x="3110675" y="1548606"/>
            <a:ext cx="2297644" cy="1473114"/>
          </a:xfrm>
          <a:prstGeom prst="rect">
            <a:avLst/>
          </a:prstGeom>
        </p:spPr>
      </p:pic>
      <p:pic>
        <p:nvPicPr>
          <p:cNvPr id="6" name="Picture 5">
            <a:extLst>
              <a:ext uri="{FF2B5EF4-FFF2-40B4-BE49-F238E27FC236}">
                <a16:creationId xmlns:a16="http://schemas.microsoft.com/office/drawing/2014/main" id="{AB515C19-37B5-EA47-9F27-7A33C178E7F7}"/>
              </a:ext>
            </a:extLst>
          </p:cNvPr>
          <p:cNvPicPr>
            <a:picLocks noChangeAspect="1"/>
          </p:cNvPicPr>
          <p:nvPr/>
        </p:nvPicPr>
        <p:blipFill>
          <a:blip r:embed="rId8"/>
          <a:stretch>
            <a:fillRect/>
          </a:stretch>
        </p:blipFill>
        <p:spPr>
          <a:xfrm>
            <a:off x="679065" y="1590215"/>
            <a:ext cx="2139795" cy="138989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0" advTm="10380">
        <p:fade/>
      </p:transition>
    </mc:Choice>
    <mc:Fallback xmlns="">
      <p:transition advTm="103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body" idx="1"/>
          </p:nvPr>
        </p:nvSpPr>
        <p:spPr>
          <a:xfrm>
            <a:off x="387250" y="559827"/>
            <a:ext cx="5261700" cy="3793200"/>
          </a:xfrm>
          <a:prstGeom prst="rect">
            <a:avLst/>
          </a:prstGeom>
          <a:noFill/>
          <a:ln>
            <a:noFill/>
          </a:ln>
        </p:spPr>
        <p:txBody>
          <a:bodyPr spcFirstLastPara="1" wrap="square" lIns="8075" tIns="0" rIns="0" bIns="0" anchor="t" anchorCtr="0">
            <a:noAutofit/>
          </a:bodyPr>
          <a:lstStyle/>
          <a:p>
            <a:pPr marL="0" lvl="0" indent="0" algn="l" rtl="0">
              <a:spcBef>
                <a:spcPts val="800"/>
              </a:spcBef>
              <a:spcAft>
                <a:spcPts val="0"/>
              </a:spcAft>
              <a:buNone/>
            </a:pPr>
            <a:r>
              <a:rPr lang="en" sz="1400" dirty="0"/>
              <a:t>90 Day Forecast</a:t>
            </a:r>
            <a:endParaRPr sz="1400" dirty="0"/>
          </a:p>
          <a:p>
            <a:pPr marL="457200" lvl="0" indent="-317500" algn="l" rtl="0">
              <a:spcBef>
                <a:spcPts val="800"/>
              </a:spcBef>
              <a:spcAft>
                <a:spcPts val="0"/>
              </a:spcAft>
              <a:buSzPts val="1400"/>
              <a:buChar char="▪"/>
            </a:pPr>
            <a:r>
              <a:rPr lang="en" sz="1400" dirty="0">
                <a:solidFill>
                  <a:schemeClr val="dk1"/>
                </a:solidFill>
              </a:rPr>
              <a:t>ARIMA(5, 1, 1), s = 7</a:t>
            </a:r>
            <a:r>
              <a:rPr lang="en" sz="1400" dirty="0"/>
              <a:t> </a:t>
            </a:r>
            <a:endParaRPr sz="1400" dirty="0"/>
          </a:p>
          <a:p>
            <a:pPr marL="914400" lvl="1" indent="-317500" algn="l" rtl="0">
              <a:spcBef>
                <a:spcPts val="800"/>
              </a:spcBef>
              <a:spcAft>
                <a:spcPts val="0"/>
              </a:spcAft>
              <a:buSzPts val="1400"/>
              <a:buChar char="−"/>
            </a:pPr>
            <a:r>
              <a:rPr lang="en" sz="1400" dirty="0"/>
              <a:t>Windowed ASE: </a:t>
            </a:r>
            <a:r>
              <a:rPr lang="en" sz="1400" dirty="0">
                <a:solidFill>
                  <a:srgbClr val="333333"/>
                </a:solidFill>
                <a:highlight>
                  <a:srgbClr val="FFFFFF"/>
                </a:highlight>
              </a:rPr>
              <a:t>71,208,194</a:t>
            </a: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457200" lvl="0" indent="-317500" algn="l" rtl="0">
              <a:spcBef>
                <a:spcPts val="800"/>
              </a:spcBef>
              <a:spcAft>
                <a:spcPts val="0"/>
              </a:spcAft>
              <a:buSzPts val="1400"/>
              <a:buChar char="▪"/>
            </a:pPr>
            <a:r>
              <a:rPr lang="en" sz="1400" dirty="0">
                <a:solidFill>
                  <a:schemeClr val="dk1"/>
                </a:solidFill>
              </a:rPr>
              <a:t>ARIMA(2, 1, 0), s = 7</a:t>
            </a:r>
            <a:endParaRPr sz="1400" dirty="0"/>
          </a:p>
          <a:p>
            <a:pPr marL="914400" lvl="1" indent="-317500" algn="l" rtl="0">
              <a:spcBef>
                <a:spcPts val="800"/>
              </a:spcBef>
              <a:spcAft>
                <a:spcPts val="0"/>
              </a:spcAft>
              <a:buSzPts val="1400"/>
              <a:buChar char="−"/>
            </a:pPr>
            <a:r>
              <a:rPr lang="en" sz="1400" dirty="0"/>
              <a:t>Windowed ASE: </a:t>
            </a:r>
            <a:r>
              <a:rPr lang="en" sz="1400" dirty="0">
                <a:solidFill>
                  <a:schemeClr val="dk1"/>
                </a:solidFill>
              </a:rPr>
              <a:t>71,620,130</a:t>
            </a:r>
            <a:endParaRPr sz="1400" dirty="0">
              <a:solidFill>
                <a:schemeClr val="dk1"/>
              </a:solidFill>
            </a:endParaRPr>
          </a:p>
          <a:p>
            <a:pPr marL="457200" lvl="0" indent="0" algn="l" rtl="0">
              <a:spcBef>
                <a:spcPts val="800"/>
              </a:spcBef>
              <a:spcAft>
                <a:spcPts val="0"/>
              </a:spcAft>
              <a:buNone/>
            </a:pPr>
            <a:endParaRPr sz="1400" dirty="0"/>
          </a:p>
          <a:p>
            <a:pPr marL="457200" lvl="0" indent="0" algn="l" rtl="0">
              <a:spcBef>
                <a:spcPts val="800"/>
              </a:spcBef>
              <a:spcAft>
                <a:spcPts val="0"/>
              </a:spcAft>
              <a:buNone/>
            </a:pPr>
            <a:endParaRPr sz="1400" dirty="0"/>
          </a:p>
          <a:p>
            <a:pPr marL="457200" lvl="0" indent="0" algn="l" rtl="0">
              <a:spcBef>
                <a:spcPts val="800"/>
              </a:spcBef>
              <a:spcAft>
                <a:spcPts val="0"/>
              </a:spcAft>
              <a:buNone/>
            </a:pPr>
            <a:endParaRPr sz="1400" dirty="0"/>
          </a:p>
          <a:p>
            <a:pPr marL="0" lvl="0" indent="0" algn="l" rtl="0">
              <a:spcBef>
                <a:spcPts val="800"/>
              </a:spcBef>
              <a:spcAft>
                <a:spcPts val="0"/>
              </a:spcAft>
              <a:buNone/>
            </a:pPr>
            <a:endParaRPr sz="1400" dirty="0"/>
          </a:p>
        </p:txBody>
      </p:sp>
      <p:sp>
        <p:nvSpPr>
          <p:cNvPr id="135" name="Google Shape;135;p23"/>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a:t>
            </a:r>
            <a:endParaRPr sz="1100">
              <a:solidFill>
                <a:schemeClr val="dk1"/>
              </a:solidFill>
            </a:endParaRPr>
          </a:p>
        </p:txBody>
      </p:sp>
      <p:pic>
        <p:nvPicPr>
          <p:cNvPr id="136" name="Google Shape;136;p23" descr="Ein Bild, das Zug, Kuchen, Rauch, farbig enthält.&#10;&#10;Automatisch generierte Beschreibung"/>
          <p:cNvPicPr preferRelativeResize="0"/>
          <p:nvPr/>
        </p:nvPicPr>
        <p:blipFill rotWithShape="1">
          <a:blip r:embed="rId4">
            <a:alphaModFix/>
          </a:blip>
          <a:srcRect/>
          <a:stretch/>
        </p:blipFill>
        <p:spPr>
          <a:xfrm>
            <a:off x="5937077" y="0"/>
            <a:ext cx="3207000" cy="5143500"/>
          </a:xfrm>
          <a:prstGeom prst="rect">
            <a:avLst/>
          </a:prstGeom>
          <a:solidFill>
            <a:srgbClr val="D8D8D8"/>
          </a:solidFill>
          <a:ln>
            <a:noFill/>
          </a:ln>
        </p:spPr>
      </p:pic>
      <p:pic>
        <p:nvPicPr>
          <p:cNvPr id="2" name="Picture 1">
            <a:extLst>
              <a:ext uri="{FF2B5EF4-FFF2-40B4-BE49-F238E27FC236}">
                <a16:creationId xmlns:a16="http://schemas.microsoft.com/office/drawing/2014/main" id="{C3D59B51-D04B-FC4B-B9A3-C46F3ADB9971}"/>
              </a:ext>
            </a:extLst>
          </p:cNvPr>
          <p:cNvPicPr>
            <a:picLocks noChangeAspect="1"/>
          </p:cNvPicPr>
          <p:nvPr/>
        </p:nvPicPr>
        <p:blipFill>
          <a:blip r:embed="rId5"/>
          <a:stretch>
            <a:fillRect/>
          </a:stretch>
        </p:blipFill>
        <p:spPr>
          <a:xfrm>
            <a:off x="3236424" y="3502282"/>
            <a:ext cx="2215505" cy="1418322"/>
          </a:xfrm>
          <a:prstGeom prst="rect">
            <a:avLst/>
          </a:prstGeom>
        </p:spPr>
      </p:pic>
      <p:pic>
        <p:nvPicPr>
          <p:cNvPr id="3" name="Picture 2">
            <a:extLst>
              <a:ext uri="{FF2B5EF4-FFF2-40B4-BE49-F238E27FC236}">
                <a16:creationId xmlns:a16="http://schemas.microsoft.com/office/drawing/2014/main" id="{69F57B67-32B8-4848-9F4D-02F75AFDFA7E}"/>
              </a:ext>
            </a:extLst>
          </p:cNvPr>
          <p:cNvPicPr>
            <a:picLocks noChangeAspect="1"/>
          </p:cNvPicPr>
          <p:nvPr/>
        </p:nvPicPr>
        <p:blipFill>
          <a:blip r:embed="rId6"/>
          <a:stretch>
            <a:fillRect/>
          </a:stretch>
        </p:blipFill>
        <p:spPr>
          <a:xfrm>
            <a:off x="759936" y="3502282"/>
            <a:ext cx="2188361" cy="1418322"/>
          </a:xfrm>
          <a:prstGeom prst="rect">
            <a:avLst/>
          </a:prstGeom>
        </p:spPr>
      </p:pic>
      <p:pic>
        <p:nvPicPr>
          <p:cNvPr id="5" name="Picture 4">
            <a:extLst>
              <a:ext uri="{FF2B5EF4-FFF2-40B4-BE49-F238E27FC236}">
                <a16:creationId xmlns:a16="http://schemas.microsoft.com/office/drawing/2014/main" id="{DE463BFE-EEEA-2B47-9FED-4DDB5584A937}"/>
              </a:ext>
            </a:extLst>
          </p:cNvPr>
          <p:cNvPicPr>
            <a:picLocks noChangeAspect="1"/>
          </p:cNvPicPr>
          <p:nvPr/>
        </p:nvPicPr>
        <p:blipFill>
          <a:blip r:embed="rId7"/>
          <a:stretch>
            <a:fillRect/>
          </a:stretch>
        </p:blipFill>
        <p:spPr>
          <a:xfrm>
            <a:off x="3152314" y="1515979"/>
            <a:ext cx="2181781" cy="1418322"/>
          </a:xfrm>
          <a:prstGeom prst="rect">
            <a:avLst/>
          </a:prstGeom>
        </p:spPr>
      </p:pic>
      <p:pic>
        <p:nvPicPr>
          <p:cNvPr id="6" name="Picture 5">
            <a:extLst>
              <a:ext uri="{FF2B5EF4-FFF2-40B4-BE49-F238E27FC236}">
                <a16:creationId xmlns:a16="http://schemas.microsoft.com/office/drawing/2014/main" id="{494D4AEF-1E93-DB41-A71D-8DDE27B0F493}"/>
              </a:ext>
            </a:extLst>
          </p:cNvPr>
          <p:cNvPicPr>
            <a:picLocks noChangeAspect="1"/>
          </p:cNvPicPr>
          <p:nvPr/>
        </p:nvPicPr>
        <p:blipFill>
          <a:blip r:embed="rId8"/>
          <a:stretch>
            <a:fillRect/>
          </a:stretch>
        </p:blipFill>
        <p:spPr>
          <a:xfrm>
            <a:off x="918651" y="1572427"/>
            <a:ext cx="2029646" cy="13054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0" advTm="11590">
        <p:fade/>
      </p:transition>
    </mc:Choice>
    <mc:Fallback xmlns="">
      <p:transition advTm="115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descr="Ein Bild, das Tisch, sitzend, schwarz, klein enthält.&#10;&#10;Automatisch generierte Beschreibung"/>
          <p:cNvPicPr preferRelativeResize="0">
            <a:picLocks noGrp="1"/>
          </p:cNvPicPr>
          <p:nvPr>
            <p:ph type="pic" idx="2"/>
          </p:nvPr>
        </p:nvPicPr>
        <p:blipFill rotWithShape="1">
          <a:blip r:embed="rId3">
            <a:alphaModFix/>
          </a:blip>
          <a:srcRect/>
          <a:stretch/>
        </p:blipFill>
        <p:spPr>
          <a:xfrm>
            <a:off x="5936675" y="0"/>
            <a:ext cx="3207300" cy="5143500"/>
          </a:xfrm>
          <a:prstGeom prst="rect">
            <a:avLst/>
          </a:prstGeom>
          <a:solidFill>
            <a:srgbClr val="D8D8D8"/>
          </a:solidFill>
          <a:ln>
            <a:noFill/>
          </a:ln>
        </p:spPr>
      </p:pic>
      <p:sp>
        <p:nvSpPr>
          <p:cNvPr id="147" name="Google Shape;147;p24"/>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California</a:t>
            </a:r>
            <a:endParaRPr sz="1100"/>
          </a:p>
        </p:txBody>
      </p:sp>
      <p:sp>
        <p:nvSpPr>
          <p:cNvPr id="148" name="Google Shape;148;p24"/>
          <p:cNvSpPr txBox="1">
            <a:spLocks noGrp="1"/>
          </p:cNvSpPr>
          <p:nvPr>
            <p:ph type="body" idx="1"/>
          </p:nvPr>
        </p:nvSpPr>
        <p:spPr>
          <a:xfrm>
            <a:off x="192775" y="601450"/>
            <a:ext cx="1845600" cy="30309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a:t>Non stationary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Realization</a:t>
            </a:r>
            <a:endParaRPr/>
          </a:p>
          <a:p>
            <a:pPr marL="457200" lvl="0" indent="-304800" algn="l" rtl="0">
              <a:lnSpc>
                <a:spcPct val="100000"/>
              </a:lnSpc>
              <a:spcBef>
                <a:spcPts val="0"/>
              </a:spcBef>
              <a:spcAft>
                <a:spcPts val="0"/>
              </a:spcAft>
              <a:buSzPts val="1200"/>
              <a:buChar char="▪"/>
            </a:pPr>
            <a:r>
              <a:rPr lang="en"/>
              <a:t>Drastically different recent behavior </a:t>
            </a:r>
            <a:endParaRPr/>
          </a:p>
          <a:p>
            <a:pPr marL="0" lvl="0" indent="0" algn="l" rtl="0">
              <a:lnSpc>
                <a:spcPct val="100000"/>
              </a:lnSpc>
              <a:spcBef>
                <a:spcPts val="0"/>
              </a:spcBef>
              <a:spcAft>
                <a:spcPts val="0"/>
              </a:spcAft>
              <a:buNone/>
            </a:pPr>
            <a:endParaRPr/>
          </a:p>
          <a:p>
            <a:pPr marL="457200" lvl="0" indent="-304800" algn="l" rtl="0">
              <a:lnSpc>
                <a:spcPct val="100000"/>
              </a:lnSpc>
              <a:spcBef>
                <a:spcPts val="0"/>
              </a:spcBef>
              <a:spcAft>
                <a:spcPts val="0"/>
              </a:spcAft>
              <a:buSzPts val="1200"/>
              <a:buChar char="▪"/>
            </a:pPr>
            <a:r>
              <a:rPr lang="en"/>
              <a:t>Slight wandering with small decline early. Sharp incline later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ACF</a:t>
            </a:r>
            <a:endParaRPr/>
          </a:p>
          <a:p>
            <a:pPr marL="457200" lvl="0" indent="-304800" algn="l" rtl="0">
              <a:lnSpc>
                <a:spcPct val="100000"/>
              </a:lnSpc>
              <a:spcBef>
                <a:spcPts val="0"/>
              </a:spcBef>
              <a:spcAft>
                <a:spcPts val="0"/>
              </a:spcAft>
              <a:buSzPts val="1200"/>
              <a:buChar char="▪"/>
            </a:pPr>
            <a:r>
              <a:rPr lang="en"/>
              <a:t>quickly damping (initially)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Spectral Densities</a:t>
            </a:r>
            <a:endParaRPr/>
          </a:p>
          <a:p>
            <a:pPr marL="457200" lvl="0" indent="-304800" algn="l" rtl="0">
              <a:lnSpc>
                <a:spcPct val="100000"/>
              </a:lnSpc>
              <a:spcBef>
                <a:spcPts val="800"/>
              </a:spcBef>
              <a:spcAft>
                <a:spcPts val="0"/>
              </a:spcAft>
              <a:buSzPts val="1200"/>
              <a:buChar char="▪"/>
            </a:pPr>
            <a:r>
              <a:rPr lang="en"/>
              <a:t>No significant periodicity</a:t>
            </a:r>
            <a:endParaRPr/>
          </a:p>
          <a:p>
            <a:pPr marL="0" lvl="0" indent="0" algn="l" rtl="0">
              <a:lnSpc>
                <a:spcPct val="100000"/>
              </a:lnSpc>
              <a:spcBef>
                <a:spcPts val="800"/>
              </a:spcBef>
              <a:spcAft>
                <a:spcPts val="0"/>
              </a:spcAft>
              <a:buClr>
                <a:schemeClr val="dk1"/>
              </a:buClr>
              <a:buSzPts val="1100"/>
              <a:buFont typeface="Arial"/>
              <a:buNone/>
            </a:pPr>
            <a:endParaRPr/>
          </a:p>
          <a:p>
            <a:pPr marL="0" lvl="0" indent="0" algn="l" rtl="0">
              <a:lnSpc>
                <a:spcPct val="100000"/>
              </a:lnSpc>
              <a:spcBef>
                <a:spcPts val="800"/>
              </a:spcBef>
              <a:spcAft>
                <a:spcPts val="0"/>
              </a:spcAft>
              <a:buClr>
                <a:schemeClr val="dk1"/>
              </a:buClr>
              <a:buSzPts val="1100"/>
              <a:buFont typeface="Arial"/>
              <a:buNone/>
            </a:pPr>
            <a:endParaRPr/>
          </a:p>
          <a:p>
            <a:pPr marL="0" lvl="0" indent="0" algn="l" rtl="0">
              <a:lnSpc>
                <a:spcPct val="100000"/>
              </a:lnSpc>
              <a:spcBef>
                <a:spcPts val="800"/>
              </a:spcBef>
              <a:spcAft>
                <a:spcPts val="0"/>
              </a:spcAft>
              <a:buSzPts val="1200"/>
              <a:buNone/>
            </a:pPr>
            <a:endParaRPr/>
          </a:p>
        </p:txBody>
      </p:sp>
      <p:pic>
        <p:nvPicPr>
          <p:cNvPr id="149" name="Google Shape;149;p24"/>
          <p:cNvPicPr preferRelativeResize="0"/>
          <p:nvPr/>
        </p:nvPicPr>
        <p:blipFill>
          <a:blip r:embed="rId4">
            <a:alphaModFix/>
          </a:blip>
          <a:stretch>
            <a:fillRect/>
          </a:stretch>
        </p:blipFill>
        <p:spPr>
          <a:xfrm>
            <a:off x="3765900" y="3434975"/>
            <a:ext cx="2068425" cy="1374475"/>
          </a:xfrm>
          <a:prstGeom prst="rect">
            <a:avLst/>
          </a:prstGeom>
          <a:noFill/>
          <a:ln>
            <a:noFill/>
          </a:ln>
        </p:spPr>
      </p:pic>
      <p:pic>
        <p:nvPicPr>
          <p:cNvPr id="150" name="Google Shape;150;p24"/>
          <p:cNvPicPr preferRelativeResize="0"/>
          <p:nvPr/>
        </p:nvPicPr>
        <p:blipFill>
          <a:blip r:embed="rId5">
            <a:alphaModFix/>
          </a:blip>
          <a:stretch>
            <a:fillRect/>
          </a:stretch>
        </p:blipFill>
        <p:spPr>
          <a:xfrm>
            <a:off x="1616800" y="3434975"/>
            <a:ext cx="2068425" cy="1269127"/>
          </a:xfrm>
          <a:prstGeom prst="rect">
            <a:avLst/>
          </a:prstGeom>
          <a:noFill/>
          <a:ln>
            <a:noFill/>
          </a:ln>
        </p:spPr>
      </p:pic>
      <p:pic>
        <p:nvPicPr>
          <p:cNvPr id="151" name="Google Shape;151;p24"/>
          <p:cNvPicPr preferRelativeResize="0"/>
          <p:nvPr/>
        </p:nvPicPr>
        <p:blipFill>
          <a:blip r:embed="rId6">
            <a:alphaModFix/>
          </a:blip>
          <a:stretch>
            <a:fillRect/>
          </a:stretch>
        </p:blipFill>
        <p:spPr>
          <a:xfrm>
            <a:off x="2038375" y="559825"/>
            <a:ext cx="3795951" cy="26635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advTm="31850">
        <p:fade/>
      </p:transition>
    </mc:Choice>
    <mc:Fallback xmlns="">
      <p:transition advTm="3185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body" idx="1"/>
          </p:nvPr>
        </p:nvSpPr>
        <p:spPr>
          <a:xfrm>
            <a:off x="387250" y="444125"/>
            <a:ext cx="5261700" cy="46038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None/>
            </a:pPr>
            <a:r>
              <a:rPr lang="en" sz="1400"/>
              <a:t>ARMA / ARIMA Candidate Models</a:t>
            </a:r>
            <a:endParaRPr sz="1100"/>
          </a:p>
          <a:p>
            <a:pPr marL="457200" lvl="0" indent="-304800" algn="l" rtl="0">
              <a:lnSpc>
                <a:spcPct val="100000"/>
              </a:lnSpc>
              <a:spcBef>
                <a:spcPts val="800"/>
              </a:spcBef>
              <a:spcAft>
                <a:spcPts val="0"/>
              </a:spcAft>
              <a:buSzPts val="1200"/>
              <a:buChar char="▪"/>
            </a:pPr>
            <a:r>
              <a:rPr lang="en"/>
              <a:t>Univariate Model for 90 day forecast: ARMA(1,2) vs AR(2)</a:t>
            </a:r>
            <a:endParaRPr/>
          </a:p>
          <a:p>
            <a:pPr marL="914400" lvl="1" indent="-304800" algn="l" rtl="0">
              <a:lnSpc>
                <a:spcPct val="100000"/>
              </a:lnSpc>
              <a:spcBef>
                <a:spcPts val="0"/>
              </a:spcBef>
              <a:spcAft>
                <a:spcPts val="0"/>
              </a:spcAft>
              <a:buSzPts val="1200"/>
              <a:buChar char="−"/>
            </a:pPr>
            <a:r>
              <a:rPr lang="en"/>
              <a:t>Used to model based on expected eventual future decline</a:t>
            </a:r>
            <a:endParaRPr/>
          </a:p>
          <a:p>
            <a:pPr marL="914400" lvl="1" indent="-304800" algn="l" rtl="0">
              <a:lnSpc>
                <a:spcPct val="100000"/>
              </a:lnSpc>
              <a:spcBef>
                <a:spcPts val="0"/>
              </a:spcBef>
              <a:spcAft>
                <a:spcPts val="0"/>
              </a:spcAft>
              <a:buSzPts val="1200"/>
              <a:buChar char="−"/>
            </a:pPr>
            <a:r>
              <a:rPr lang="en"/>
              <a:t>2 models types with lowest AIC</a:t>
            </a:r>
            <a:endParaRPr/>
          </a:p>
          <a:p>
            <a:pPr marL="914400" lvl="1" indent="-304800" algn="l" rtl="0">
              <a:lnSpc>
                <a:spcPct val="100000"/>
              </a:lnSpc>
              <a:spcBef>
                <a:spcPts val="0"/>
              </a:spcBef>
              <a:spcAft>
                <a:spcPts val="0"/>
              </a:spcAft>
              <a:buSzPts val="1200"/>
              <a:buChar char="−"/>
            </a:pPr>
            <a:r>
              <a:rPr lang="en"/>
              <a:t>AIC was nearly identical, but Windowed ASE was lower for ARMA(1,2)</a:t>
            </a:r>
            <a:endParaRPr/>
          </a:p>
          <a:p>
            <a:pPr marL="1371600" lvl="2" indent="-304800" algn="l" rtl="0">
              <a:lnSpc>
                <a:spcPct val="100000"/>
              </a:lnSpc>
              <a:spcBef>
                <a:spcPts val="0"/>
              </a:spcBef>
              <a:spcAft>
                <a:spcPts val="0"/>
              </a:spcAft>
              <a:buSzPts val="1200"/>
              <a:buChar char="−"/>
            </a:pPr>
            <a:r>
              <a:rPr lang="en"/>
              <a:t>AR(2) ASE: 1,404,948</a:t>
            </a:r>
            <a:endParaRPr/>
          </a:p>
          <a:p>
            <a:pPr marL="1371600" lvl="2" indent="-304800" algn="l" rtl="0">
              <a:lnSpc>
                <a:spcPct val="100000"/>
              </a:lnSpc>
              <a:spcBef>
                <a:spcPts val="0"/>
              </a:spcBef>
              <a:spcAft>
                <a:spcPts val="0"/>
              </a:spcAft>
              <a:buSzPts val="1200"/>
              <a:buChar char="−"/>
            </a:pPr>
            <a:r>
              <a:rPr lang="en"/>
              <a:t>ARMA(1,2) ASE: 1,100,078</a:t>
            </a:r>
            <a:endParaRPr/>
          </a:p>
          <a:p>
            <a:pPr marL="0" lvl="0" indent="0" algn="l" rtl="0">
              <a:lnSpc>
                <a:spcPct val="100000"/>
              </a:lnSpc>
              <a:spcBef>
                <a:spcPts val="800"/>
              </a:spcBef>
              <a:spcAft>
                <a:spcPts val="0"/>
              </a:spcAft>
              <a:buNone/>
            </a:pPr>
            <a:endParaRPr/>
          </a:p>
          <a:p>
            <a:pPr marL="457200" lvl="0" indent="0" algn="ctr" rtl="0">
              <a:lnSpc>
                <a:spcPct val="100000"/>
              </a:lnSpc>
              <a:spcBef>
                <a:spcPts val="800"/>
              </a:spcBef>
              <a:spcAft>
                <a:spcPts val="0"/>
              </a:spcAft>
              <a:buNone/>
            </a:pPr>
            <a:r>
              <a:rPr lang="en" b="1"/>
              <a:t>(1 - .977</a:t>
            </a:r>
            <a:r>
              <a:rPr lang="en" b="1" i="1"/>
              <a:t>B</a:t>
            </a:r>
            <a:r>
              <a:rPr lang="en" b="1"/>
              <a:t>)(</a:t>
            </a:r>
            <a:r>
              <a:rPr lang="en" b="1" i="1"/>
              <a:t>X</a:t>
            </a:r>
            <a:r>
              <a:rPr lang="en" b="1" i="1" baseline="-25000"/>
              <a:t>t</a:t>
            </a:r>
            <a:r>
              <a:rPr lang="en" b="1"/>
              <a:t>- 4722) = (1 - .009</a:t>
            </a:r>
            <a:r>
              <a:rPr lang="en" b="1" i="1"/>
              <a:t>B</a:t>
            </a:r>
            <a:r>
              <a:rPr lang="en" b="1"/>
              <a:t>2 - .008B)</a:t>
            </a:r>
            <a:r>
              <a:rPr lang="en" b="1" i="1"/>
              <a:t>a</a:t>
            </a:r>
            <a:r>
              <a:rPr lang="en" b="1" i="1" baseline="-25000"/>
              <a:t>t</a:t>
            </a:r>
            <a:r>
              <a:rPr lang="en" b="1"/>
              <a:t>  </a:t>
            </a:r>
            <a:r>
              <a:rPr lang="en" sz="1100" b="1">
                <a:solidFill>
                  <a:srgbClr val="000000"/>
                </a:solidFill>
              </a:rPr>
              <a:t> wnv est = 151635</a:t>
            </a:r>
            <a:endParaRPr sz="1400" b="1">
              <a:solidFill>
                <a:srgbClr val="000000"/>
              </a:solidFill>
              <a:latin typeface="Arial"/>
              <a:ea typeface="Arial"/>
              <a:cs typeface="Arial"/>
              <a:sym typeface="Arial"/>
            </a:endParaRPr>
          </a:p>
          <a:p>
            <a:pPr marL="457200" lvl="0" indent="0" algn="l" rtl="0">
              <a:lnSpc>
                <a:spcPct val="100000"/>
              </a:lnSpc>
              <a:spcBef>
                <a:spcPts val="800"/>
              </a:spcBef>
              <a:spcAft>
                <a:spcPts val="0"/>
              </a:spcAft>
              <a:buNone/>
            </a:pPr>
            <a:r>
              <a:rPr lang="en"/>
              <a:t>	</a:t>
            </a:r>
            <a:endParaRPr/>
          </a:p>
          <a:p>
            <a:pPr marL="457200" lvl="0" indent="0" algn="l" rtl="0">
              <a:lnSpc>
                <a:spcPct val="100000"/>
              </a:lnSpc>
              <a:spcBef>
                <a:spcPts val="800"/>
              </a:spcBef>
              <a:spcAft>
                <a:spcPts val="0"/>
              </a:spcAft>
              <a:buNone/>
            </a:pPr>
            <a:endParaRPr/>
          </a:p>
          <a:p>
            <a:pPr marL="457200" lvl="0" indent="-304800" algn="l" rtl="0">
              <a:lnSpc>
                <a:spcPct val="100000"/>
              </a:lnSpc>
              <a:spcBef>
                <a:spcPts val="800"/>
              </a:spcBef>
              <a:spcAft>
                <a:spcPts val="0"/>
              </a:spcAft>
              <a:buSzPts val="1200"/>
              <a:buChar char="▪"/>
            </a:pPr>
            <a:r>
              <a:rPr lang="en"/>
              <a:t>Univariate Model for 7 day forecast: ARIMA(0,2,0)</a:t>
            </a:r>
            <a:endParaRPr/>
          </a:p>
          <a:p>
            <a:pPr marL="914400" lvl="1" indent="-304800" algn="l" rtl="0">
              <a:lnSpc>
                <a:spcPct val="100000"/>
              </a:lnSpc>
              <a:spcBef>
                <a:spcPts val="0"/>
              </a:spcBef>
              <a:spcAft>
                <a:spcPts val="0"/>
              </a:spcAft>
              <a:buSzPts val="1200"/>
              <a:buChar char="−"/>
            </a:pPr>
            <a:r>
              <a:rPr lang="en"/>
              <a:t>Modeled using only last month of data (sharp increase)</a:t>
            </a:r>
            <a:endParaRPr/>
          </a:p>
          <a:p>
            <a:pPr marL="914400" lvl="1" indent="-304800" algn="l" rtl="0">
              <a:lnSpc>
                <a:spcPct val="100000"/>
              </a:lnSpc>
              <a:spcBef>
                <a:spcPts val="0"/>
              </a:spcBef>
              <a:spcAft>
                <a:spcPts val="0"/>
              </a:spcAft>
              <a:buSzPts val="1200"/>
              <a:buChar char="−"/>
            </a:pPr>
            <a:r>
              <a:rPr lang="en"/>
              <a:t>Second difference produced white noise </a:t>
            </a: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Clr>
                <a:srgbClr val="0C0C0C"/>
              </a:buClr>
              <a:buSzPts val="1400"/>
              <a:buNone/>
            </a:pPr>
            <a:endParaRPr/>
          </a:p>
          <a:p>
            <a:pPr marL="1371600" lvl="0" indent="457200" algn="ctr" rtl="0">
              <a:spcBef>
                <a:spcPts val="800"/>
              </a:spcBef>
              <a:spcAft>
                <a:spcPts val="0"/>
              </a:spcAft>
              <a:buClr>
                <a:schemeClr val="dk1"/>
              </a:buClr>
              <a:buSzPts val="1100"/>
              <a:buFont typeface="Arial"/>
              <a:buNone/>
            </a:pPr>
            <a:r>
              <a:rPr lang="en" b="1"/>
              <a:t>(1 - </a:t>
            </a:r>
            <a:r>
              <a:rPr lang="en" b="1" i="1"/>
              <a:t>B</a:t>
            </a:r>
            <a:r>
              <a:rPr lang="en" b="1"/>
              <a:t>)</a:t>
            </a:r>
            <a:r>
              <a:rPr lang="en" b="1" baseline="30000"/>
              <a:t>2</a:t>
            </a:r>
            <a:r>
              <a:rPr lang="en" b="1" i="1"/>
              <a:t>X</a:t>
            </a:r>
            <a:r>
              <a:rPr lang="en" b="1" i="1" baseline="-25000"/>
              <a:t>t</a:t>
            </a:r>
            <a:r>
              <a:rPr lang="en" b="1"/>
              <a:t> = </a:t>
            </a:r>
            <a:r>
              <a:rPr lang="en" b="1" i="1"/>
              <a:t>a</a:t>
            </a:r>
            <a:r>
              <a:rPr lang="en" b="1" i="1" baseline="-25000"/>
              <a:t>t</a:t>
            </a:r>
            <a:r>
              <a:rPr lang="en" b="1"/>
              <a:t>  </a:t>
            </a:r>
            <a:endParaRPr sz="1400"/>
          </a:p>
        </p:txBody>
      </p:sp>
      <p:pic>
        <p:nvPicPr>
          <p:cNvPr id="158" name="Google Shape;158;p25" descr="Ein Bild, das drinnen, Tisch, klein, blau enthält.&#10;&#10;Automatisch generierte Beschreibung"/>
          <p:cNvPicPr preferRelativeResize="0">
            <a:picLocks noGrp="1"/>
          </p:cNvPicPr>
          <p:nvPr>
            <p:ph type="pic" idx="2"/>
          </p:nvPr>
        </p:nvPicPr>
        <p:blipFill rotWithShape="1">
          <a:blip r:embed="rId3">
            <a:alphaModFix/>
          </a:blip>
          <a:srcRect/>
          <a:stretch/>
        </p:blipFill>
        <p:spPr>
          <a:xfrm>
            <a:off x="5936700" y="0"/>
            <a:ext cx="3207300" cy="5143500"/>
          </a:xfrm>
          <a:prstGeom prst="rect">
            <a:avLst/>
          </a:prstGeom>
          <a:solidFill>
            <a:srgbClr val="D8D8D8"/>
          </a:solidFill>
          <a:ln>
            <a:noFill/>
          </a:ln>
        </p:spPr>
      </p:pic>
      <p:sp>
        <p:nvSpPr>
          <p:cNvPr id="159" name="Google Shape;159;p25"/>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California</a:t>
            </a:r>
            <a:endParaRPr sz="1100">
              <a:solidFill>
                <a:schemeClr val="dk1"/>
              </a:solidFill>
            </a:endParaRPr>
          </a:p>
        </p:txBody>
      </p:sp>
      <p:pic>
        <p:nvPicPr>
          <p:cNvPr id="160" name="Google Shape;160;p25"/>
          <p:cNvPicPr preferRelativeResize="0"/>
          <p:nvPr/>
        </p:nvPicPr>
        <p:blipFill>
          <a:blip r:embed="rId4">
            <a:alphaModFix/>
          </a:blip>
          <a:stretch>
            <a:fillRect/>
          </a:stretch>
        </p:blipFill>
        <p:spPr>
          <a:xfrm>
            <a:off x="1300050" y="3993623"/>
            <a:ext cx="1645200" cy="1054300"/>
          </a:xfrm>
          <a:prstGeom prst="rect">
            <a:avLst/>
          </a:prstGeom>
          <a:noFill/>
          <a:ln>
            <a:noFill/>
          </a:ln>
        </p:spPr>
      </p:pic>
      <p:sp>
        <p:nvSpPr>
          <p:cNvPr id="161" name="Google Shape;161;p25"/>
          <p:cNvSpPr txBox="1"/>
          <p:nvPr/>
        </p:nvSpPr>
        <p:spPr>
          <a:xfrm>
            <a:off x="1664250" y="3770425"/>
            <a:ext cx="1281000" cy="2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alibri"/>
                <a:ea typeface="Calibri"/>
                <a:cs typeface="Calibri"/>
                <a:sym typeface="Calibri"/>
              </a:rPr>
              <a:t>ACF after d=2</a:t>
            </a:r>
            <a:endParaRPr sz="11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advTm="27352">
        <p:fade/>
      </p:transition>
    </mc:Choice>
    <mc:Fallback xmlns="">
      <p:transition advTm="27352">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34.1|1.1|10.4|0.5"/>
</p:tagLst>
</file>

<file path=ppt/tags/tag2.xml><?xml version="1.0" encoding="utf-8"?>
<p:tagLst xmlns:a="http://schemas.openxmlformats.org/drawingml/2006/main" xmlns:r="http://schemas.openxmlformats.org/officeDocument/2006/relationships" xmlns:p="http://schemas.openxmlformats.org/presentationml/2006/main">
  <p:tag name="TIMING" val="|0.4|1.7"/>
</p:tagLst>
</file>

<file path=ppt/tags/tag3.xml><?xml version="1.0" encoding="utf-8"?>
<p:tagLst xmlns:a="http://schemas.openxmlformats.org/drawingml/2006/main" xmlns:r="http://schemas.openxmlformats.org/officeDocument/2006/relationships" xmlns:p="http://schemas.openxmlformats.org/presentationml/2006/main">
  <p:tag name="TIMING" val="|0|1.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1590</Words>
  <Application>Microsoft Office PowerPoint</Application>
  <PresentationFormat>On-screen Show (16:9)</PresentationFormat>
  <Paragraphs>200</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Calibri</vt:lpstr>
      <vt:lpstr>Bebas Neue</vt:lpstr>
      <vt:lpstr>Noto Sans Symbols</vt:lpstr>
      <vt:lpstr>Arial</vt:lpstr>
      <vt:lpstr>Courier New</vt:lpstr>
      <vt:lpstr>Simple Light</vt:lpstr>
      <vt:lpstr>PRESENTATIONLOAD</vt:lpstr>
      <vt:lpstr>PowerPoint Presentation</vt:lpstr>
      <vt:lpstr>Overview</vt:lpstr>
      <vt:lpstr>Overview</vt:lpstr>
      <vt:lpstr>United States</vt:lpstr>
      <vt:lpstr>United states </vt:lpstr>
      <vt:lpstr>United states </vt:lpstr>
      <vt:lpstr>United states</vt:lpstr>
      <vt:lpstr>California</vt:lpstr>
      <vt:lpstr>California</vt:lpstr>
      <vt:lpstr>California</vt:lpstr>
      <vt:lpstr>california &amp; United States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Wands</dc:creator>
  <cp:lastModifiedBy>Eysenbach, Joshua</cp:lastModifiedBy>
  <cp:revision>27</cp:revision>
  <dcterms:modified xsi:type="dcterms:W3CDTF">2020-07-24T01:17:44Z</dcterms:modified>
</cp:coreProperties>
</file>